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7" r:id="rId1"/>
    <p:sldMasterId id="2147483680" r:id="rId2"/>
  </p:sldMasterIdLst>
  <p:notesMasterIdLst>
    <p:notesMasterId r:id="rId18"/>
  </p:notesMasterIdLst>
  <p:handoutMasterIdLst>
    <p:handoutMasterId r:id="rId19"/>
  </p:handoutMasterIdLst>
  <p:sldIdLst>
    <p:sldId id="321" r:id="rId3"/>
    <p:sldId id="355" r:id="rId4"/>
    <p:sldId id="361" r:id="rId5"/>
    <p:sldId id="348" r:id="rId6"/>
    <p:sldId id="323" r:id="rId7"/>
    <p:sldId id="356" r:id="rId8"/>
    <p:sldId id="329" r:id="rId9"/>
    <p:sldId id="330" r:id="rId10"/>
    <p:sldId id="349" r:id="rId11"/>
    <p:sldId id="325" r:id="rId12"/>
    <p:sldId id="276" r:id="rId13"/>
    <p:sldId id="357" r:id="rId14"/>
    <p:sldId id="359" r:id="rId15"/>
    <p:sldId id="345" r:id="rId16"/>
    <p:sldId id="347" r:id="rId17"/>
  </p:sldIdLst>
  <p:sldSz cx="12188825" cy="6858000"/>
  <p:notesSz cx="7023100" cy="9309100"/>
  <p:embeddedFontLst>
    <p:embeddedFont>
      <p:font typeface="Segoe UI" pitchFamily="34" charset="0"/>
      <p:regular r:id="rId20"/>
      <p:bold r:id="rId21"/>
      <p:italic r:id="rId22"/>
      <p:boldItalic r:id="rId23"/>
    </p:embeddedFont>
    <p:embeddedFont>
      <p:font typeface="Segoe Light" charset="0"/>
      <p:regular r:id="rId24"/>
      <p:italic r:id="rId25"/>
    </p:embeddedFont>
    <p:embeddedFont>
      <p:font typeface="Consolas" pitchFamily="49" charset="0"/>
      <p:regular r:id="rId26"/>
      <p:bold r:id="rId27"/>
      <p:italic r:id="rId28"/>
      <p:boldItalic r:id="rId29"/>
    </p:embeddedFont>
    <p:embeddedFont>
      <p:font typeface="Calibri" pitchFamily="34" charset="0"/>
      <p:regular r:id="rId30"/>
      <p:bold r:id="rId31"/>
      <p:italic r:id="rId32"/>
      <p:boldItalic r:id="rId33"/>
    </p:embeddedFont>
    <p:embeddedFont>
      <p:font typeface="Segoe" charset="0"/>
      <p:regular r:id="rId34"/>
      <p:bold r:id="rId35"/>
      <p:italic r:id="rId36"/>
      <p:boldItalic r:id="rId37"/>
    </p:embeddedFont>
    <p:embeddedFont>
      <p:font typeface="Segoe Print" pitchFamily="2"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lly Wagman" initials="KW" lastIdx="2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839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inimized">
    <p:restoredLeft sz="16850" autoAdjust="0"/>
    <p:restoredTop sz="64209" autoAdjust="0"/>
  </p:normalViewPr>
  <p:slideViewPr>
    <p:cSldViewPr snapToGrid="0">
      <p:cViewPr varScale="1">
        <p:scale>
          <a:sx n="19" d="100"/>
          <a:sy n="19" d="100"/>
        </p:scale>
        <p:origin x="-2064" y="-77"/>
      </p:cViewPr>
      <p:guideLst>
        <p:guide orient="horz" pos="2160"/>
        <p:guide orient="horz" pos="143"/>
        <p:guide orient="horz" pos="909"/>
        <p:guide orient="horz" pos="1197"/>
        <p:guide orient="horz" pos="1487"/>
        <p:guide orient="horz" pos="3993"/>
        <p:guide pos="3839"/>
        <p:guide pos="324"/>
        <p:guide pos="7353"/>
        <p:guide pos="615"/>
      </p:guideLst>
    </p:cSldViewPr>
  </p:slideViewPr>
  <p:notesTextViewPr>
    <p:cViewPr>
      <p:scale>
        <a:sx n="1" d="1"/>
        <a:sy n="1" d="1"/>
      </p:scale>
      <p:origin x="0" y="0"/>
    </p:cViewPr>
  </p:notesTextViewPr>
  <p:sorterViewPr>
    <p:cViewPr>
      <p:scale>
        <a:sx n="60" d="100"/>
        <a:sy n="60" d="100"/>
      </p:scale>
      <p:origin x="0" y="0"/>
    </p:cViewPr>
  </p:sorterViewPr>
  <p:notesViewPr>
    <p:cSldViewPr snapToGrid="0" showGuides="1">
      <p:cViewPr varScale="1">
        <p:scale>
          <a:sx n="55" d="100"/>
          <a:sy n="55" d="100"/>
        </p:scale>
        <p:origin x="-2478" y="-96"/>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r>
              <a:rPr lang="en-US" dirty="0" err="1" smtClean="0"/>
              <a:t>TechEd</a:t>
            </a:r>
            <a:r>
              <a:rPr lang="en-US" dirty="0" smtClean="0"/>
              <a:t> Europe 2010</a:t>
            </a:r>
            <a:endParaRPr lang="en-US" dirty="0"/>
          </a:p>
        </p:txBody>
      </p:sp>
      <p:sp>
        <p:nvSpPr>
          <p:cNvPr id="3" name="Date Placeholder 2"/>
          <p:cNvSpPr>
            <a:spLocks noGrp="1"/>
          </p:cNvSpPr>
          <p:nvPr>
            <p:ph type="dt" sz="quarter" idx="1"/>
          </p:nvPr>
        </p:nvSpPr>
        <p:spPr>
          <a:xfrm>
            <a:off x="3978275" y="0"/>
            <a:ext cx="3043238" cy="465138"/>
          </a:xfrm>
          <a:prstGeom prst="rect">
            <a:avLst/>
          </a:prstGeom>
        </p:spPr>
        <p:txBody>
          <a:bodyPr vert="horz" lIns="91440" tIns="45720" rIns="91440" bIns="45720" rtlCol="0"/>
          <a:lstStyle>
            <a:lvl1pPr algn="r">
              <a:defRPr sz="1200"/>
            </a:lvl1pPr>
          </a:lstStyle>
          <a:p>
            <a:fld id="{95F88AEF-813B-4DE7-86E5-24DF2D30F8F0}" type="datetimeFigureOut">
              <a:rPr lang="en-US" smtClean="0"/>
              <a:t>11/4/2010</a:t>
            </a:fld>
            <a:endParaRPr lang="en-US"/>
          </a:p>
        </p:txBody>
      </p:sp>
      <p:sp>
        <p:nvSpPr>
          <p:cNvPr id="4" name="Footer Placeholder 3"/>
          <p:cNvSpPr>
            <a:spLocks noGrp="1"/>
          </p:cNvSpPr>
          <p:nvPr>
            <p:ph type="ftr" sz="quarter" idx="2"/>
          </p:nvPr>
        </p:nvSpPr>
        <p:spPr>
          <a:xfrm>
            <a:off x="0" y="8842375"/>
            <a:ext cx="6482862" cy="465138"/>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494585" y="8842375"/>
            <a:ext cx="526928" cy="465138"/>
          </a:xfrm>
          <a:prstGeom prst="rect">
            <a:avLst/>
          </a:prstGeom>
        </p:spPr>
        <p:txBody>
          <a:bodyPr vert="horz" lIns="91440" tIns="45720" rIns="91440" bIns="45720" rtlCol="0" anchor="b"/>
          <a:lstStyle>
            <a:lvl1pPr algn="r">
              <a:defRPr sz="1200"/>
            </a:lvl1pPr>
          </a:lstStyle>
          <a:p>
            <a:fld id="{104E4BD5-1A40-49BF-98E6-C5BD360FDB49}" type="slidenum">
              <a:rPr lang="en-US" smtClean="0"/>
              <a:t>‹#›</a:t>
            </a:fld>
            <a:endParaRPr lang="en-US"/>
          </a:p>
        </p:txBody>
      </p:sp>
    </p:spTree>
    <p:extLst>
      <p:ext uri="{BB962C8B-B14F-4D97-AF65-F5344CB8AC3E}">
        <p14:creationId xmlns:p14="http://schemas.microsoft.com/office/powerpoint/2010/main" val="393251549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9D11EFA3-3FF9-425F-BF29-6779B22FBDBC}" type="datetimeFigureOut">
              <a:rPr lang="en-US" smtClean="0"/>
              <a:pPr/>
              <a:t>11/4/2010</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6307015" cy="465455"/>
          </a:xfrm>
          <a:prstGeom prst="rect">
            <a:avLst/>
          </a:prstGeom>
        </p:spPr>
        <p:txBody>
          <a:bodyPr vert="horz" lIns="93324" tIns="46662" rIns="93324" bIns="46662" rtlCol="0" anchor="b"/>
          <a:lstStyle>
            <a:lvl1pPr algn="l">
              <a:defRPr sz="500"/>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18738" y="8842029"/>
            <a:ext cx="702737" cy="465455"/>
          </a:xfrm>
          <a:prstGeom prst="rect">
            <a:avLst/>
          </a:prstGeom>
        </p:spPr>
        <p:txBody>
          <a:bodyPr vert="horz" lIns="93324" tIns="46662" rIns="93324" bIns="46662" rtlCol="0" anchor="b"/>
          <a:lstStyle>
            <a:lvl1pPr algn="r">
              <a:defRPr sz="1200"/>
            </a:lvl1pPr>
          </a:lstStyle>
          <a:p>
            <a:fld id="{25889DFC-3D99-4347-8739-D76B8B41D991}" type="slidenum">
              <a:rPr lang="en-US" smtClean="0"/>
              <a:pPr/>
              <a:t>‹#›</a:t>
            </a:fld>
            <a:endParaRPr lang="en-US"/>
          </a:p>
        </p:txBody>
      </p:sp>
    </p:spTree>
    <p:extLst>
      <p:ext uri="{BB962C8B-B14F-4D97-AF65-F5344CB8AC3E}">
        <p14:creationId xmlns:p14="http://schemas.microsoft.com/office/powerpoint/2010/main" val="3956355547"/>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409575" y="698500"/>
            <a:ext cx="6203950" cy="3490913"/>
          </a:xfrm>
        </p:spPr>
      </p:sp>
      <p:sp>
        <p:nvSpPr>
          <p:cNvPr id="7" name="Notes Placeholder 6"/>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fld id="{1796E87F-40E3-4768-A1A0-A66C6F387D1F}" type="datetime1">
              <a:rPr lang="en-US" smtClean="0"/>
              <a:t>11/4/2010</a:t>
            </a:fld>
            <a:endParaRPr lang="en-US"/>
          </a:p>
        </p:txBody>
      </p:sp>
      <p:sp>
        <p:nvSpPr>
          <p:cNvPr id="3" name="Footer Placeholder 2"/>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5" name="Slide Number Placeholder 4"/>
          <p:cNvSpPr>
            <a:spLocks noGrp="1"/>
          </p:cNvSpPr>
          <p:nvPr>
            <p:ph type="sldNum" sz="quarter" idx="12"/>
          </p:nvPr>
        </p:nvSpPr>
        <p:spPr/>
        <p:txBody>
          <a:bodyPr/>
          <a:lstStyle/>
          <a:p>
            <a:fld id="{25889DFC-3D99-4347-8739-D76B8B41D991}" type="slidenum">
              <a:rPr lang="en-US" smtClean="0"/>
              <a:pPr/>
              <a:t>1</a:t>
            </a:fld>
            <a:endParaRPr lang="en-US"/>
          </a:p>
        </p:txBody>
      </p:sp>
      <p:sp>
        <p:nvSpPr>
          <p:cNvPr id="11" name="Header Placeholder 10"/>
          <p:cNvSpPr>
            <a:spLocks noGrp="1"/>
          </p:cNvSpPr>
          <p:nvPr>
            <p:ph type="hdr" sz="quarter" idx="13"/>
          </p:nvPr>
        </p:nvSpPr>
        <p:spPr/>
        <p:txBody>
          <a:bodyPr/>
          <a:lstStyle/>
          <a:p>
            <a:r>
              <a:rPr lang="en-US" smtClean="0"/>
              <a:t>TechEd Europe 2010</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Europe 2010</a:t>
            </a:r>
            <a:endParaRPr lang="en-US" dirty="0"/>
          </a:p>
        </p:txBody>
      </p:sp>
      <p:sp>
        <p:nvSpPr>
          <p:cNvPr id="5" name="Date Placeholder 4"/>
          <p:cNvSpPr>
            <a:spLocks noGrp="1"/>
          </p:cNvSpPr>
          <p:nvPr>
            <p:ph type="dt" idx="11"/>
          </p:nvPr>
        </p:nvSpPr>
        <p:spPr/>
        <p:txBody>
          <a:bodyPr/>
          <a:lstStyle/>
          <a:p>
            <a:fld id="{9EE84A48-D007-4E26-87F7-BE0F05663310}" type="datetime1">
              <a:rPr lang="en-US" smtClean="0"/>
              <a:t>11/5/2010</a:t>
            </a:fld>
            <a:endParaRPr lang="en-US"/>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25889DFC-3D99-4347-8739-D76B8B41D991}" type="slidenum">
              <a:rPr lang="en-US" smtClean="0"/>
              <a:pPr/>
              <a:t>10</a:t>
            </a:fld>
            <a:endParaRPr lang="en-US"/>
          </a:p>
        </p:txBody>
      </p:sp>
    </p:spTree>
    <p:extLst>
      <p:ext uri="{BB962C8B-B14F-4D97-AF65-F5344CB8AC3E}">
        <p14:creationId xmlns:p14="http://schemas.microsoft.com/office/powerpoint/2010/main" val="216761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Europe 2010</a:t>
            </a:r>
            <a:endParaRPr lang="en-US" dirty="0"/>
          </a:p>
        </p:txBody>
      </p:sp>
      <p:sp>
        <p:nvSpPr>
          <p:cNvPr id="5" name="Date Placeholder 4"/>
          <p:cNvSpPr>
            <a:spLocks noGrp="1"/>
          </p:cNvSpPr>
          <p:nvPr>
            <p:ph type="dt" idx="11"/>
          </p:nvPr>
        </p:nvSpPr>
        <p:spPr/>
        <p:txBody>
          <a:bodyPr/>
          <a:lstStyle/>
          <a:p>
            <a:fld id="{526A1EF8-EFF9-4EB4-8223-E479F20CC9F2}" type="datetime1">
              <a:rPr lang="en-US" smtClean="0"/>
              <a:t>11/5/2010</a:t>
            </a:fld>
            <a:endParaRPr lang="en-US"/>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25889DFC-3D99-4347-8739-D76B8B41D991}" type="slidenum">
              <a:rPr lang="en-US" smtClean="0"/>
              <a:pPr/>
              <a:t>11</a:t>
            </a:fld>
            <a:endParaRPr lang="en-US"/>
          </a:p>
        </p:txBody>
      </p:sp>
    </p:spTree>
    <p:extLst>
      <p:ext uri="{BB962C8B-B14F-4D97-AF65-F5344CB8AC3E}">
        <p14:creationId xmlns:p14="http://schemas.microsoft.com/office/powerpoint/2010/main" val="1997204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Europe 2010</a:t>
            </a:r>
            <a:endParaRPr lang="en-US" dirty="0"/>
          </a:p>
        </p:txBody>
      </p:sp>
      <p:sp>
        <p:nvSpPr>
          <p:cNvPr id="5" name="Date Placeholder 4"/>
          <p:cNvSpPr>
            <a:spLocks noGrp="1"/>
          </p:cNvSpPr>
          <p:nvPr>
            <p:ph type="dt" idx="11"/>
          </p:nvPr>
        </p:nvSpPr>
        <p:spPr/>
        <p:txBody>
          <a:bodyPr/>
          <a:lstStyle/>
          <a:p>
            <a:fld id="{1C225C34-83C7-4690-93F5-9A68111403E8}" type="datetime1">
              <a:rPr lang="en-US" smtClean="0"/>
              <a:t>11/5/2010</a:t>
            </a:fld>
            <a:endParaRPr lang="en-US"/>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25889DFC-3D99-4347-8739-D76B8B41D991}" type="slidenum">
              <a:rPr lang="en-US" smtClean="0"/>
              <a:pPr/>
              <a:t>12</a:t>
            </a:fld>
            <a:endParaRPr lang="en-US"/>
          </a:p>
        </p:txBody>
      </p:sp>
    </p:spTree>
    <p:extLst>
      <p:ext uri="{BB962C8B-B14F-4D97-AF65-F5344CB8AC3E}">
        <p14:creationId xmlns:p14="http://schemas.microsoft.com/office/powerpoint/2010/main" val="1963534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5F194B59-568F-4CB5-B147-BAB30DDF6A30}" type="datetime1">
              <a:rPr lang="en-US" smtClean="0"/>
              <a:t>11/4/2010</a:t>
            </a:fld>
            <a:endParaRPr lang="en-US"/>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2"/>
          </p:nvPr>
        </p:nvSpPr>
        <p:spPr/>
        <p:txBody>
          <a:bodyPr/>
          <a:lstStyle/>
          <a:p>
            <a:fld id="{25889DFC-3D99-4347-8739-D76B8B41D991}" type="slidenum">
              <a:rPr lang="en-US" smtClean="0"/>
              <a:pPr/>
              <a:t>13</a:t>
            </a:fld>
            <a:endParaRPr lang="en-US"/>
          </a:p>
        </p:txBody>
      </p:sp>
      <p:sp>
        <p:nvSpPr>
          <p:cNvPr id="8" name="Header Placeholder 7"/>
          <p:cNvSpPr>
            <a:spLocks noGrp="1"/>
          </p:cNvSpPr>
          <p:nvPr>
            <p:ph type="hdr" sz="quarter" idx="13"/>
          </p:nvPr>
        </p:nvSpPr>
        <p:spPr/>
        <p:txBody>
          <a:bodyPr/>
          <a:lstStyle/>
          <a:p>
            <a:r>
              <a:rPr lang="en-US" smtClean="0"/>
              <a:t>TechEd Europe 2010</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bwMode="auto">
          <a:xfrm>
            <a:off x="409575" y="698500"/>
            <a:ext cx="6203950" cy="3490913"/>
          </a:xfrm>
          <a:noFill/>
          <a:ln>
            <a:solidFill>
              <a:srgbClr val="000000"/>
            </a:solidFill>
            <a:miter lim="800000"/>
            <a:headEnd/>
            <a:tailEnd/>
          </a:ln>
        </p:spPr>
      </p:sp>
      <p:sp>
        <p:nvSpPr>
          <p:cNvPr id="55298" name="Notes Placeholder 2"/>
          <p:cNvSpPr>
            <a:spLocks noGrp="1"/>
          </p:cNvSpPr>
          <p:nvPr>
            <p:ph type="body" idx="1"/>
          </p:nvPr>
        </p:nvSpPr>
        <p:spPr bwMode="auto">
          <a:xfrm>
            <a:off x="702310" y="4421827"/>
            <a:ext cx="5618480" cy="4189095"/>
          </a:xfrm>
          <a:prstGeom prst="rect">
            <a:avLst/>
          </a:prstGeom>
          <a:noFill/>
        </p:spPr>
        <p:txBody>
          <a:bodyPr wrap="square" lIns="93263" tIns="46629" rIns="93263" bIns="46629" numCol="1" anchor="t" anchorCtr="0" compatLnSpc="1">
            <a:prstTxWarp prst="textNoShape">
              <a:avLst/>
            </a:prstTxWarp>
            <a:normAutofit/>
          </a:bodyPr>
          <a:lstStyle/>
          <a:p>
            <a:endParaRPr lang="en-US" dirty="0" smtClean="0"/>
          </a:p>
        </p:txBody>
      </p:sp>
      <p:sp>
        <p:nvSpPr>
          <p:cNvPr id="55299" name="Slide Number Placeholder 3"/>
          <p:cNvSpPr txBox="1">
            <a:spLocks noGrp="1"/>
          </p:cNvSpPr>
          <p:nvPr/>
        </p:nvSpPr>
        <p:spPr bwMode="auto">
          <a:xfrm>
            <a:off x="6320792" y="8842031"/>
            <a:ext cx="700685" cy="465455"/>
          </a:xfrm>
          <a:prstGeom prst="rect">
            <a:avLst/>
          </a:prstGeom>
          <a:noFill/>
          <a:ln w="9525">
            <a:noFill/>
            <a:miter lim="800000"/>
            <a:headEnd/>
            <a:tailEnd/>
          </a:ln>
        </p:spPr>
        <p:txBody>
          <a:bodyPr lIns="93263" tIns="46629" rIns="93263" bIns="46629" anchor="b"/>
          <a:lstStyle/>
          <a:p>
            <a:pPr algn="r" defTabSz="913239"/>
            <a:fld id="{831811E3-7133-48F2-ACD8-EBDEDCB6AAE9}" type="slidenum">
              <a:rPr lang="en-US" sz="1200">
                <a:solidFill>
                  <a:prstClr val="black"/>
                </a:solidFill>
              </a:rPr>
              <a:pPr algn="r" defTabSz="913239"/>
              <a:t>14</a:t>
            </a:fld>
            <a:endParaRPr lang="en-US" sz="1200" dirty="0">
              <a:solidFill>
                <a:prstClr val="black"/>
              </a:solidFill>
            </a:endParaRPr>
          </a:p>
        </p:txBody>
      </p:sp>
      <p:sp>
        <p:nvSpPr>
          <p:cNvPr id="55300" name="Footer Placeholder 7"/>
          <p:cNvSpPr txBox="1">
            <a:spLocks noGrp="1"/>
          </p:cNvSpPr>
          <p:nvPr/>
        </p:nvSpPr>
        <p:spPr bwMode="auto">
          <a:xfrm>
            <a:off x="0" y="8842031"/>
            <a:ext cx="6320790" cy="465455"/>
          </a:xfrm>
          <a:prstGeom prst="rect">
            <a:avLst/>
          </a:prstGeom>
          <a:noFill/>
          <a:ln w="9525">
            <a:noFill/>
            <a:miter lim="800000"/>
            <a:headEnd/>
            <a:tailEnd/>
          </a:ln>
        </p:spPr>
        <p:txBody>
          <a:bodyPr lIns="93263" tIns="46629" rIns="93263" bIns="46629" anchor="b"/>
          <a:lstStyle/>
          <a:p>
            <a:pPr defTabSz="913239"/>
            <a:r>
              <a:rPr lang="en-US" sz="500" dirty="0">
                <a:solidFill>
                  <a:srgbClr val="000000"/>
                </a:solidFill>
                <a:latin typeface="Segoe"/>
              </a:rPr>
              <a:t>© 2008 Microsoft Corporation. All rights reserved. Microsoft, Windows, Windows Vista and other product names are or may be registered trademarks and/or trademarks in the U.S. and/or other countries.</a:t>
            </a:r>
          </a:p>
          <a:p>
            <a:pPr defTabSz="913239"/>
            <a:r>
              <a:rPr lang="en-US" sz="500" dirty="0">
                <a:solidFill>
                  <a:srgbClr val="000000"/>
                </a:solidFill>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a:rPr>
            </a:br>
            <a:r>
              <a:rPr lang="en-US" sz="500" dirty="0">
                <a:solidFill>
                  <a:srgbClr val="000000"/>
                </a:solidFill>
                <a:latin typeface="Segoe"/>
              </a:rPr>
              <a:t>MICROSOFT MAKES NO WARRANTIES, EXPRESS, IMPLIED OR STATUTORY, AS TO THE INFORMATION IN THIS PRESENTATION.</a:t>
            </a:r>
          </a:p>
        </p:txBody>
      </p:sp>
      <p:sp>
        <p:nvSpPr>
          <p:cNvPr id="2" name="Date Placeholder 1"/>
          <p:cNvSpPr>
            <a:spLocks noGrp="1"/>
          </p:cNvSpPr>
          <p:nvPr>
            <p:ph type="dt" idx="10"/>
          </p:nvPr>
        </p:nvSpPr>
        <p:spPr/>
        <p:txBody>
          <a:bodyPr/>
          <a:lstStyle/>
          <a:p>
            <a:fld id="{D77BD770-F8C9-448E-915A-B4A048EA92AA}" type="datetime1">
              <a:rPr lang="en-US" smtClean="0"/>
              <a:t>11/5/2010</a:t>
            </a:fld>
            <a:endParaRPr lang="en-US"/>
          </a:p>
        </p:txBody>
      </p:sp>
      <p:sp>
        <p:nvSpPr>
          <p:cNvPr id="3" name="Footer Placeholder 2"/>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4" name="Slide Number Placeholder 3"/>
          <p:cNvSpPr>
            <a:spLocks noGrp="1"/>
          </p:cNvSpPr>
          <p:nvPr>
            <p:ph type="sldNum" sz="quarter" idx="12"/>
          </p:nvPr>
        </p:nvSpPr>
        <p:spPr/>
        <p:txBody>
          <a:bodyPr/>
          <a:lstStyle/>
          <a:p>
            <a:fld id="{25889DFC-3D99-4347-8739-D76B8B41D991}" type="slidenum">
              <a:rPr lang="en-US" smtClean="0"/>
              <a:pPr/>
              <a:t>14</a:t>
            </a:fld>
            <a:endParaRPr lang="en-US"/>
          </a:p>
        </p:txBody>
      </p:sp>
      <p:sp>
        <p:nvSpPr>
          <p:cNvPr id="5" name="Header Placeholder 4"/>
          <p:cNvSpPr>
            <a:spLocks noGrp="1"/>
          </p:cNvSpPr>
          <p:nvPr>
            <p:ph type="hdr" sz="quarter" idx="13"/>
          </p:nvPr>
        </p:nvSpPr>
        <p:spPr/>
        <p:txBody>
          <a:bodyPr/>
          <a:lstStyle/>
          <a:p>
            <a:r>
              <a:rPr lang="en-US" smtClean="0"/>
              <a:t>TechEd Europe 2010</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799" y="698182"/>
            <a:ext cx="6239504" cy="3490913"/>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4ADDA796-1D10-4D5D-92BE-50747609B712}" type="datetime1">
              <a:rPr lang="en-US" smtClean="0"/>
              <a:t>11/4/2010</a:t>
            </a:fld>
            <a:endParaRPr lang="en-US"/>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25889DFC-3D99-4347-8739-D76B8B41D991}" type="slidenum">
              <a:rPr lang="en-US" smtClean="0"/>
              <a:pPr/>
              <a:t>15</a:t>
            </a:fld>
            <a:endParaRPr lang="en-US"/>
          </a:p>
        </p:txBody>
      </p:sp>
      <p:sp>
        <p:nvSpPr>
          <p:cNvPr id="11" name="Header Placeholder 10"/>
          <p:cNvSpPr>
            <a:spLocks noGrp="1"/>
          </p:cNvSpPr>
          <p:nvPr>
            <p:ph type="hdr" sz="quarter" idx="13"/>
          </p:nvPr>
        </p:nvSpPr>
        <p:spPr/>
        <p:txBody>
          <a:bodyPr/>
          <a:lstStyle/>
          <a:p>
            <a:r>
              <a:rPr lang="en-US" smtClean="0"/>
              <a:t>TechEd Europe 2010</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0"/>
          </p:nvPr>
        </p:nvSpPr>
        <p:spPr/>
        <p:txBody>
          <a:bodyPr/>
          <a:lstStyle/>
          <a:p>
            <a:fld id="{CFF66ED3-EC4F-4D88-A864-279992322B6C}" type="datetime1">
              <a:rPr lang="en-US" smtClean="0"/>
              <a:pPr/>
              <a:t>11/5/2010</a:t>
            </a:fld>
            <a:endParaRPr lang="en-US"/>
          </a:p>
        </p:txBody>
      </p:sp>
      <p:sp>
        <p:nvSpPr>
          <p:cNvPr id="5" name="Footer Placeholder 4"/>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6" name="Slide Number Placeholder 5"/>
          <p:cNvSpPr>
            <a:spLocks noGrp="1"/>
          </p:cNvSpPr>
          <p:nvPr>
            <p:ph type="sldNum" sz="quarter" idx="12"/>
          </p:nvPr>
        </p:nvSpPr>
        <p:spPr/>
        <p:txBody>
          <a:bodyPr/>
          <a:lstStyle/>
          <a:p>
            <a:fld id="{25889DFC-3D99-4347-8739-D76B8B41D991}" type="slidenum">
              <a:rPr lang="en-US" smtClean="0"/>
              <a:pPr/>
              <a:t>2</a:t>
            </a:fld>
            <a:endParaRPr lang="en-US"/>
          </a:p>
        </p:txBody>
      </p:sp>
      <p:sp>
        <p:nvSpPr>
          <p:cNvPr id="7" name="Header Placeholder 6"/>
          <p:cNvSpPr>
            <a:spLocks noGrp="1"/>
          </p:cNvSpPr>
          <p:nvPr>
            <p:ph type="hdr" sz="quarter" idx="13"/>
          </p:nvPr>
        </p:nvSpPr>
        <p:spPr/>
        <p:txBody>
          <a:bodyPr/>
          <a:lstStyle/>
          <a:p>
            <a:r>
              <a:rPr lang="en-US" smtClean="0"/>
              <a:t>TechEd Europe 2010</a:t>
            </a:r>
            <a:endParaRPr lang="en-US" dirty="0"/>
          </a:p>
        </p:txBody>
      </p:sp>
    </p:spTree>
    <p:extLst>
      <p:ext uri="{BB962C8B-B14F-4D97-AF65-F5344CB8AC3E}">
        <p14:creationId xmlns:p14="http://schemas.microsoft.com/office/powerpoint/2010/main" val="338237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a:xfrm>
            <a:off x="702310" y="4421823"/>
            <a:ext cx="5618480" cy="4189095"/>
          </a:xfrm>
          <a:prstGeom prst="rect">
            <a:avLst/>
          </a:prstGeom>
        </p:spPr>
        <p:txBody>
          <a:bodyPr>
            <a:normAutofit/>
          </a:bodyPr>
          <a:lstStyle/>
          <a:p>
            <a:endParaRPr lang="en-US" dirty="0"/>
          </a:p>
        </p:txBody>
      </p:sp>
      <p:sp>
        <p:nvSpPr>
          <p:cNvPr id="5" name="Date Placeholder 4"/>
          <p:cNvSpPr>
            <a:spLocks noGrp="1"/>
          </p:cNvSpPr>
          <p:nvPr>
            <p:ph type="dt" idx="10"/>
          </p:nvPr>
        </p:nvSpPr>
        <p:spPr/>
        <p:txBody>
          <a:bodyPr/>
          <a:lstStyle/>
          <a:p>
            <a:fld id="{31FED722-27B8-4A01-947E-FD31EE987EBD}" type="datetime1">
              <a:rPr lang="en-US" smtClean="0"/>
              <a:pPr/>
              <a:t>11/5/2010</a:t>
            </a:fld>
            <a:endParaRPr lang="en-US"/>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2"/>
          </p:nvPr>
        </p:nvSpPr>
        <p:spPr/>
        <p:txBody>
          <a:bodyPr/>
          <a:lstStyle/>
          <a:p>
            <a:fld id="{25889DFC-3D99-4347-8739-D76B8B41D991}" type="slidenum">
              <a:rPr lang="en-US" smtClean="0"/>
              <a:pPr/>
              <a:t>3</a:t>
            </a:fld>
            <a:endParaRPr lang="en-US"/>
          </a:p>
        </p:txBody>
      </p:sp>
      <p:sp>
        <p:nvSpPr>
          <p:cNvPr id="8" name="Header Placeholder 7"/>
          <p:cNvSpPr>
            <a:spLocks noGrp="1"/>
          </p:cNvSpPr>
          <p:nvPr>
            <p:ph type="hdr" sz="quarter" idx="13"/>
          </p:nvPr>
        </p:nvSpPr>
        <p:spPr/>
        <p:txBody>
          <a:bodyPr/>
          <a:lstStyle/>
          <a:p>
            <a:r>
              <a:rPr lang="en-US" smtClean="0"/>
              <a:t>TechEd Europe 2010</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fld id="{1B441FE9-052C-4110-8D61-5FDC89C7F62A}" type="datetime1">
              <a:rPr lang="en-US" smtClean="0"/>
              <a:t>11/4/2010</a:t>
            </a:fld>
            <a:endParaRPr lang="en-US"/>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25889DFC-3D99-4347-8739-D76B8B41D991}" type="slidenum">
              <a:rPr lang="en-US" smtClean="0"/>
              <a:pPr/>
              <a:t>4</a:t>
            </a:fld>
            <a:endParaRPr lang="en-US"/>
          </a:p>
        </p:txBody>
      </p:sp>
      <p:sp>
        <p:nvSpPr>
          <p:cNvPr id="11" name="Header Placeholder 10"/>
          <p:cNvSpPr>
            <a:spLocks noGrp="1"/>
          </p:cNvSpPr>
          <p:nvPr>
            <p:ph type="hdr" sz="quarter" idx="13"/>
          </p:nvPr>
        </p:nvSpPr>
        <p:spPr/>
        <p:txBody>
          <a:bodyPr/>
          <a:lstStyle/>
          <a:p>
            <a:r>
              <a:rPr lang="en-US" smtClean="0"/>
              <a:t>TechEd Europe 2010</a:t>
            </a:r>
            <a:endParaRPr lang="en-US" dirty="0"/>
          </a:p>
        </p:txBody>
      </p:sp>
    </p:spTree>
    <p:extLst>
      <p:ext uri="{BB962C8B-B14F-4D97-AF65-F5344CB8AC3E}">
        <p14:creationId xmlns:p14="http://schemas.microsoft.com/office/powerpoint/2010/main" val="179826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Europe 2010</a:t>
            </a:r>
            <a:endParaRPr lang="en-US" dirty="0"/>
          </a:p>
        </p:txBody>
      </p:sp>
      <p:sp>
        <p:nvSpPr>
          <p:cNvPr id="5" name="Date Placeholder 4"/>
          <p:cNvSpPr>
            <a:spLocks noGrp="1"/>
          </p:cNvSpPr>
          <p:nvPr>
            <p:ph type="dt" idx="11"/>
          </p:nvPr>
        </p:nvSpPr>
        <p:spPr/>
        <p:txBody>
          <a:bodyPr/>
          <a:lstStyle/>
          <a:p>
            <a:fld id="{078E46C3-2972-47FF-A5CD-7FF8D880A95E}" type="datetime1">
              <a:rPr lang="en-US" smtClean="0"/>
              <a:t>11/5/2010</a:t>
            </a:fld>
            <a:endParaRPr lang="en-US"/>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25889DFC-3D99-4347-8739-D76B8B41D991}" type="slidenum">
              <a:rPr lang="en-US" smtClean="0"/>
              <a:pPr/>
              <a:t>5</a:t>
            </a:fld>
            <a:endParaRPr lang="en-US"/>
          </a:p>
        </p:txBody>
      </p:sp>
    </p:spTree>
    <p:extLst>
      <p:ext uri="{BB962C8B-B14F-4D97-AF65-F5344CB8AC3E}">
        <p14:creationId xmlns:p14="http://schemas.microsoft.com/office/powerpoint/2010/main" val="1286396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fontScale="62500" lnSpcReduction="20000"/>
          </a:bodyPr>
          <a:lstStyle/>
          <a:p>
            <a:pPr marL="171450" indent="-171450">
              <a:buFont typeface="Arial" pitchFamily="34" charset="0"/>
              <a:buChar char="•"/>
            </a:pPr>
            <a:endParaRPr lang="en-US" dirty="0"/>
          </a:p>
        </p:txBody>
      </p:sp>
      <p:sp>
        <p:nvSpPr>
          <p:cNvPr id="5" name="Date Placeholder 4"/>
          <p:cNvSpPr>
            <a:spLocks noGrp="1"/>
          </p:cNvSpPr>
          <p:nvPr>
            <p:ph type="dt" idx="10"/>
          </p:nvPr>
        </p:nvSpPr>
        <p:spPr/>
        <p:txBody>
          <a:bodyPr/>
          <a:lstStyle/>
          <a:p>
            <a:fld id="{F46C1B5F-5E65-4D98-80C9-1F3C5BA55047}" type="datetime1">
              <a:rPr lang="en-US" smtClean="0"/>
              <a:pPr/>
              <a:t>11/5/2010</a:t>
            </a:fld>
            <a:endParaRPr lang="en-US"/>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2"/>
          </p:nvPr>
        </p:nvSpPr>
        <p:spPr/>
        <p:txBody>
          <a:bodyPr/>
          <a:lstStyle/>
          <a:p>
            <a:fld id="{25889DFC-3D99-4347-8739-D76B8B41D991}" type="slidenum">
              <a:rPr lang="en-US" smtClean="0"/>
              <a:pPr/>
              <a:t>6</a:t>
            </a:fld>
            <a:endParaRPr lang="en-US"/>
          </a:p>
        </p:txBody>
      </p:sp>
      <p:sp>
        <p:nvSpPr>
          <p:cNvPr id="8" name="Header Placeholder 7"/>
          <p:cNvSpPr>
            <a:spLocks noGrp="1"/>
          </p:cNvSpPr>
          <p:nvPr>
            <p:ph type="hdr" sz="quarter" idx="13"/>
          </p:nvPr>
        </p:nvSpPr>
        <p:spPr/>
        <p:txBody>
          <a:bodyPr/>
          <a:lstStyle/>
          <a:p>
            <a:r>
              <a:rPr lang="en-US" smtClean="0"/>
              <a:t>TechEd Europe 2010</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09575" y="698500"/>
            <a:ext cx="6203950" cy="3490913"/>
          </a:xfrm>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n-US" dirty="0" smtClean="0"/>
          </a:p>
        </p:txBody>
      </p:sp>
      <p:sp>
        <p:nvSpPr>
          <p:cNvPr id="2" name="Date Placeholder 1"/>
          <p:cNvSpPr>
            <a:spLocks noGrp="1"/>
          </p:cNvSpPr>
          <p:nvPr>
            <p:ph type="dt" idx="10"/>
          </p:nvPr>
        </p:nvSpPr>
        <p:spPr/>
        <p:txBody>
          <a:bodyPr/>
          <a:lstStyle/>
          <a:p>
            <a:fld id="{A7A7892D-4F65-4F2C-A62F-B288D22CE830}" type="datetime1">
              <a:rPr lang="en-US" smtClean="0"/>
              <a:t>11/5/2010</a:t>
            </a:fld>
            <a:endParaRPr lang="en-US"/>
          </a:p>
        </p:txBody>
      </p:sp>
      <p:sp>
        <p:nvSpPr>
          <p:cNvPr id="3" name="Footer Placeholder 2"/>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4" name="Slide Number Placeholder 3"/>
          <p:cNvSpPr>
            <a:spLocks noGrp="1"/>
          </p:cNvSpPr>
          <p:nvPr>
            <p:ph type="sldNum" sz="quarter" idx="12"/>
          </p:nvPr>
        </p:nvSpPr>
        <p:spPr/>
        <p:txBody>
          <a:bodyPr/>
          <a:lstStyle/>
          <a:p>
            <a:fld id="{25889DFC-3D99-4347-8739-D76B8B41D991}" type="slidenum">
              <a:rPr lang="en-US" smtClean="0"/>
              <a:pPr/>
              <a:t>7</a:t>
            </a:fld>
            <a:endParaRPr lang="en-US"/>
          </a:p>
        </p:txBody>
      </p:sp>
      <p:sp>
        <p:nvSpPr>
          <p:cNvPr id="5" name="Header Placeholder 4"/>
          <p:cNvSpPr>
            <a:spLocks noGrp="1"/>
          </p:cNvSpPr>
          <p:nvPr>
            <p:ph type="hdr" sz="quarter" idx="13"/>
          </p:nvPr>
        </p:nvSpPr>
        <p:spPr/>
        <p:txBody>
          <a:bodyPr/>
          <a:lstStyle/>
          <a:p>
            <a:r>
              <a:rPr lang="en-US" smtClean="0"/>
              <a:t>TechEd Europe 2010</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09575" y="698500"/>
            <a:ext cx="6203950" cy="3490913"/>
          </a:xfrm>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2" name="Date Placeholder 1"/>
          <p:cNvSpPr>
            <a:spLocks noGrp="1"/>
          </p:cNvSpPr>
          <p:nvPr>
            <p:ph type="dt" idx="10"/>
          </p:nvPr>
        </p:nvSpPr>
        <p:spPr/>
        <p:txBody>
          <a:bodyPr/>
          <a:lstStyle/>
          <a:p>
            <a:fld id="{6AC5D1DC-FE93-424F-BF1F-CD94A619978F}" type="datetime1">
              <a:rPr lang="en-US" smtClean="0"/>
              <a:t>11/4/2010</a:t>
            </a:fld>
            <a:endParaRPr lang="en-US"/>
          </a:p>
        </p:txBody>
      </p:sp>
      <p:sp>
        <p:nvSpPr>
          <p:cNvPr id="3" name="Footer Placeholder 2"/>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4" name="Slide Number Placeholder 3"/>
          <p:cNvSpPr>
            <a:spLocks noGrp="1"/>
          </p:cNvSpPr>
          <p:nvPr>
            <p:ph type="sldNum" sz="quarter" idx="12"/>
          </p:nvPr>
        </p:nvSpPr>
        <p:spPr/>
        <p:txBody>
          <a:bodyPr/>
          <a:lstStyle/>
          <a:p>
            <a:fld id="{25889DFC-3D99-4347-8739-D76B8B41D991}" type="slidenum">
              <a:rPr lang="en-US" smtClean="0"/>
              <a:pPr/>
              <a:t>8</a:t>
            </a:fld>
            <a:endParaRPr lang="en-US"/>
          </a:p>
        </p:txBody>
      </p:sp>
      <p:sp>
        <p:nvSpPr>
          <p:cNvPr id="5" name="Header Placeholder 4"/>
          <p:cNvSpPr>
            <a:spLocks noGrp="1"/>
          </p:cNvSpPr>
          <p:nvPr>
            <p:ph type="hdr" sz="quarter" idx="13"/>
          </p:nvPr>
        </p:nvSpPr>
        <p:spPr/>
        <p:txBody>
          <a:bodyPr/>
          <a:lstStyle/>
          <a:p>
            <a:r>
              <a:rPr lang="en-US" smtClean="0"/>
              <a:t>TechEd Europe 2010</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pPr marL="171450" indent="-171450">
              <a:buFont typeface="Arial" pitchFamily="34" charset="0"/>
              <a:buChar char="•"/>
            </a:pPr>
            <a:endParaRPr lang="en-US" dirty="0" smtClean="0"/>
          </a:p>
        </p:txBody>
      </p:sp>
      <p:sp>
        <p:nvSpPr>
          <p:cNvPr id="5" name="Date Placeholder 4"/>
          <p:cNvSpPr>
            <a:spLocks noGrp="1"/>
          </p:cNvSpPr>
          <p:nvPr>
            <p:ph type="dt" idx="10"/>
          </p:nvPr>
        </p:nvSpPr>
        <p:spPr/>
        <p:txBody>
          <a:bodyPr/>
          <a:lstStyle/>
          <a:p>
            <a:fld id="{83587A08-C610-4C2F-AF00-4E7BDE6A7A5C}" type="datetime1">
              <a:rPr lang="en-US" smtClean="0"/>
              <a:t>11/5/2010</a:t>
            </a:fld>
            <a:endParaRPr lang="en-US"/>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2"/>
          </p:nvPr>
        </p:nvSpPr>
        <p:spPr/>
        <p:txBody>
          <a:bodyPr/>
          <a:lstStyle/>
          <a:p>
            <a:fld id="{25889DFC-3D99-4347-8739-D76B8B41D991}" type="slidenum">
              <a:rPr lang="en-US" smtClean="0"/>
              <a:pPr/>
              <a:t>9</a:t>
            </a:fld>
            <a:endParaRPr lang="en-US"/>
          </a:p>
        </p:txBody>
      </p:sp>
      <p:sp>
        <p:nvSpPr>
          <p:cNvPr id="8" name="Header Placeholder 7"/>
          <p:cNvSpPr>
            <a:spLocks noGrp="1"/>
          </p:cNvSpPr>
          <p:nvPr>
            <p:ph type="hdr" sz="quarter" idx="13"/>
          </p:nvPr>
        </p:nvSpPr>
        <p:spPr/>
        <p:txBody>
          <a:bodyPr/>
          <a:lstStyle/>
          <a:p>
            <a:r>
              <a:rPr lang="en-US" smtClean="0"/>
              <a:t>TechEd Europe 2010</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447800"/>
            <a:ext cx="10242549" cy="1523497"/>
          </a:xfrm>
        </p:spPr>
        <p:txBody>
          <a:bodyPr anchor="ctr">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969964" y="3874827"/>
            <a:ext cx="10242550"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191198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77615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32728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2355769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12865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477203"/>
            <a:ext cx="8158642" cy="1523494"/>
          </a:xfrm>
        </p:spPr>
        <p:txBody>
          <a:bodyPr anchor="ctr" anchorCtr="0">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1889124" y="2303498"/>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488639" y="3914364"/>
            <a:ext cx="11179486"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03061369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46541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39336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34377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7836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0095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1822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89801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06163175"/>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5"/>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16"/>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16"/>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2870860"/>
      </p:ext>
    </p:extLst>
  </p:cSld>
  <p:clrMap bg1="dk1" tx1="lt1" bg2="dk2" tx2="lt2" accent1="accent1" accent2="accent2" accent3="accent3" accent4="accent4" accent5="accent5" accent6="accent6" hlink="hlink" folHlink="folHlink"/>
  <p:sldLayoutIdLst>
    <p:sldLayoutId id="214748368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8.emf"/><Relationship Id="rId5" Type="http://schemas.openxmlformats.org/officeDocument/2006/relationships/image" Target="../media/image7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emf"/><Relationship Id="rId9" Type="http://schemas.openxmlformats.org/officeDocument/2006/relationships/image" Target="../media/image26.jpe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46.jpeg"/><Relationship Id="rId39" Type="http://schemas.openxmlformats.org/officeDocument/2006/relationships/image" Target="../media/image57.png"/><Relationship Id="rId3" Type="http://schemas.openxmlformats.org/officeDocument/2006/relationships/image" Target="../media/image31.png"/><Relationship Id="rId21" Type="http://schemas.openxmlformats.org/officeDocument/2006/relationships/image" Target="../media/image41.png"/><Relationship Id="rId34" Type="http://schemas.openxmlformats.org/officeDocument/2006/relationships/image" Target="../media/image53.png"/><Relationship Id="rId42" Type="http://schemas.openxmlformats.org/officeDocument/2006/relationships/image" Target="../media/image60.png"/><Relationship Id="rId7" Type="http://schemas.openxmlformats.org/officeDocument/2006/relationships/image" Target="../media/image35.png"/><Relationship Id="rId12" Type="http://schemas.openxmlformats.org/officeDocument/2006/relationships/image" Target="../media/image21.emf"/><Relationship Id="rId17" Type="http://schemas.openxmlformats.org/officeDocument/2006/relationships/image" Target="../media/image26.jpeg"/><Relationship Id="rId25" Type="http://schemas.openxmlformats.org/officeDocument/2006/relationships/image" Target="../media/image45.jpeg"/><Relationship Id="rId33" Type="http://schemas.openxmlformats.org/officeDocument/2006/relationships/image" Target="../media/image30.jpeg"/><Relationship Id="rId38" Type="http://schemas.openxmlformats.org/officeDocument/2006/relationships/image" Target="../media/image56.pn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49.png"/><Relationship Id="rId41"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44.jpeg"/><Relationship Id="rId32" Type="http://schemas.openxmlformats.org/officeDocument/2006/relationships/image" Target="../media/image52.jpeg"/><Relationship Id="rId37" Type="http://schemas.openxmlformats.org/officeDocument/2006/relationships/image" Target="../media/image55.png"/><Relationship Id="rId40" Type="http://schemas.openxmlformats.org/officeDocument/2006/relationships/image" Target="../media/image58.png"/><Relationship Id="rId5" Type="http://schemas.openxmlformats.org/officeDocument/2006/relationships/image" Target="../media/image33.png"/><Relationship Id="rId15" Type="http://schemas.openxmlformats.org/officeDocument/2006/relationships/image" Target="../media/image40.jpeg"/><Relationship Id="rId23" Type="http://schemas.openxmlformats.org/officeDocument/2006/relationships/image" Target="../media/image43.jpeg"/><Relationship Id="rId28" Type="http://schemas.openxmlformats.org/officeDocument/2006/relationships/image" Target="../media/image48.png"/><Relationship Id="rId36" Type="http://schemas.openxmlformats.org/officeDocument/2006/relationships/image" Target="../media/image54.jpeg"/><Relationship Id="rId10" Type="http://schemas.openxmlformats.org/officeDocument/2006/relationships/image" Target="../media/image38.png"/><Relationship Id="rId19" Type="http://schemas.openxmlformats.org/officeDocument/2006/relationships/image" Target="../media/image28.png"/><Relationship Id="rId31" Type="http://schemas.openxmlformats.org/officeDocument/2006/relationships/image" Target="../media/image51.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23.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hyperlink" Target="http://www.google.com/imgres?imgurl=http://www.dirjournal.com/entertainment-journal/wp-content/uploads/2010/01/iphone-apps.jpg&amp;imgrefurl=http://www.dirjournal.com/entertainment-journal/9-weirdest-iphone-apps/&amp;usg=__Nn7Wk9EiWu9lTLLyUhaAeTpvEGc=&amp;h=480&amp;w=478&amp;sz=43&amp;hl=en&amp;start=1&amp;um=1&amp;itbs=1&amp;tbnid=yUi6_48MUNytZM:&amp;tbnh=129&amp;tbnw=128&amp;prev=/images?q=iphone+apps&amp;um=1&amp;hl=en&amp;sa=N&amp;tbs=isch: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12" Type="http://schemas.openxmlformats.org/officeDocument/2006/relationships/image" Target="../media/image70.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smtClean="0"/>
              <a:t>The Future of Client Management</a:t>
            </a:r>
            <a:endParaRPr lang="en-US" dirty="0"/>
          </a:p>
        </p:txBody>
      </p:sp>
      <p:sp>
        <p:nvSpPr>
          <p:cNvPr id="3" name="Subtitle 2"/>
          <p:cNvSpPr>
            <a:spLocks noGrp="1"/>
          </p:cNvSpPr>
          <p:nvPr>
            <p:ph type="subTitle" idx="1"/>
          </p:nvPr>
        </p:nvSpPr>
        <p:spPr/>
        <p:txBody>
          <a:bodyPr/>
          <a:lstStyle/>
          <a:p>
            <a:r>
              <a:rPr lang="en-US" dirty="0" smtClean="0"/>
              <a:t>Greg Jensen</a:t>
            </a:r>
          </a:p>
          <a:p>
            <a:r>
              <a:rPr lang="en-US" dirty="0" smtClean="0"/>
              <a:t>Senior Director</a:t>
            </a:r>
            <a:br>
              <a:rPr lang="en-US" dirty="0" smtClean="0"/>
            </a:br>
            <a:r>
              <a:rPr lang="en-US" dirty="0" smtClean="0"/>
              <a:t>Management &amp; Security</a:t>
            </a:r>
          </a:p>
          <a:p>
            <a:r>
              <a:rPr lang="en-US" dirty="0" smtClean="0"/>
              <a:t>Microsoft Corporation</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498998">
            <a:off x="7581927" y="3164804"/>
            <a:ext cx="3489486" cy="2946400"/>
          </a:xfrm>
          <a:prstGeom prst="rect">
            <a:avLst/>
          </a:prstGeom>
          <a:solidFill>
            <a:schemeClr val="tx1"/>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bwMode="auto">
          <a:xfrm rot="20375673">
            <a:off x="7405515" y="2818281"/>
            <a:ext cx="1048833" cy="293914"/>
          </a:xfrm>
          <a:prstGeom prst="rect">
            <a:avLst/>
          </a:prstGeom>
          <a:gradFill flip="none" rotWithShape="1">
            <a:gsLst>
              <a:gs pos="0">
                <a:srgbClr val="FFFFFF">
                  <a:alpha val="85000"/>
                </a:srgbClr>
              </a:gs>
              <a:gs pos="86000">
                <a:srgbClr val="FFFFFF">
                  <a:alpha val="25000"/>
                </a:srgbClr>
              </a:gs>
            </a:gsLst>
            <a:path path="circle">
              <a:fillToRect l="50000" t="50000" r="50000" b="50000"/>
            </a:path>
            <a:tileRect/>
          </a:gradFill>
          <a:ln w="19050">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smtClean="0">
              <a:solidFill>
                <a:schemeClr val="tx1"/>
              </a:solidFill>
            </a:endParaRPr>
          </a:p>
        </p:txBody>
      </p:sp>
      <p:sp>
        <p:nvSpPr>
          <p:cNvPr id="6" name="Rectangle 5"/>
          <p:cNvSpPr/>
          <p:nvPr/>
        </p:nvSpPr>
        <p:spPr bwMode="auto">
          <a:xfrm rot="2496917">
            <a:off x="10741738" y="3340334"/>
            <a:ext cx="1048833" cy="293914"/>
          </a:xfrm>
          <a:prstGeom prst="rect">
            <a:avLst/>
          </a:prstGeom>
          <a:gradFill flip="none" rotWithShape="1">
            <a:gsLst>
              <a:gs pos="0">
                <a:srgbClr val="FFFFFF">
                  <a:alpha val="85000"/>
                </a:srgbClr>
              </a:gs>
              <a:gs pos="86000">
                <a:srgbClr val="FFFFFF">
                  <a:alpha val="25000"/>
                </a:srgbClr>
              </a:gs>
            </a:gsLst>
            <a:path path="circle">
              <a:fillToRect l="50000" t="50000" r="50000" b="50000"/>
            </a:path>
            <a:tileRect/>
          </a:gradFill>
          <a:ln w="19050">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smtClean="0">
              <a:solidFill>
                <a:schemeClr val="tx1"/>
              </a:solidFill>
            </a:endParaRPr>
          </a:p>
        </p:txBody>
      </p:sp>
    </p:spTree>
    <p:extLst>
      <p:ext uri="{BB962C8B-B14F-4D97-AF65-F5344CB8AC3E}">
        <p14:creationId xmlns:p14="http://schemas.microsoft.com/office/powerpoint/2010/main" val="36965552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14350" y="5348937"/>
            <a:ext cx="5580063" cy="1079747"/>
          </a:xfrm>
          <a:prstGeom prst="rect">
            <a:avLst/>
          </a:prstGeom>
          <a:gradFill flip="none" rotWithShape="1">
            <a:gsLst>
              <a:gs pos="0">
                <a:schemeClr val="bg1">
                  <a:alpha val="50000"/>
                </a:schemeClr>
              </a:gs>
              <a:gs pos="100000">
                <a:schemeClr val="bg1">
                  <a:alpha val="0"/>
                </a:schemeClr>
              </a:gs>
            </a:gsLst>
            <a:lin ang="0" scaled="1"/>
            <a:tileRect/>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Light" pitchFamily="34" charset="0"/>
            </a:endParaRPr>
          </a:p>
        </p:txBody>
      </p:sp>
      <p:sp>
        <p:nvSpPr>
          <p:cNvPr id="52" name="Rectangle 51"/>
          <p:cNvSpPr/>
          <p:nvPr/>
        </p:nvSpPr>
        <p:spPr bwMode="auto">
          <a:xfrm>
            <a:off x="514350" y="4208220"/>
            <a:ext cx="5580063" cy="1079747"/>
          </a:xfrm>
          <a:prstGeom prst="rect">
            <a:avLst/>
          </a:prstGeom>
          <a:gradFill flip="none" rotWithShape="1">
            <a:gsLst>
              <a:gs pos="0">
                <a:schemeClr val="bg1">
                  <a:alpha val="50000"/>
                </a:schemeClr>
              </a:gs>
              <a:gs pos="100000">
                <a:schemeClr val="bg1">
                  <a:alpha val="0"/>
                </a:schemeClr>
              </a:gs>
            </a:gsLst>
            <a:lin ang="0" scaled="1"/>
            <a:tileRect/>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Light" pitchFamily="34" charset="0"/>
            </a:endParaRPr>
          </a:p>
        </p:txBody>
      </p:sp>
      <p:sp>
        <p:nvSpPr>
          <p:cNvPr id="50" name="Rectangle 49"/>
          <p:cNvSpPr/>
          <p:nvPr/>
        </p:nvSpPr>
        <p:spPr bwMode="auto">
          <a:xfrm>
            <a:off x="514350" y="3067503"/>
            <a:ext cx="5580063" cy="1079747"/>
          </a:xfrm>
          <a:prstGeom prst="rect">
            <a:avLst/>
          </a:prstGeom>
          <a:gradFill flip="none" rotWithShape="1">
            <a:gsLst>
              <a:gs pos="0">
                <a:schemeClr val="bg1">
                  <a:alpha val="50000"/>
                </a:schemeClr>
              </a:gs>
              <a:gs pos="100000">
                <a:schemeClr val="bg1">
                  <a:alpha val="0"/>
                </a:schemeClr>
              </a:gs>
            </a:gsLst>
            <a:lin ang="0" scaled="1"/>
            <a:tileRect/>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Light" pitchFamily="34" charset="0"/>
            </a:endParaRPr>
          </a:p>
        </p:txBody>
      </p:sp>
      <p:sp>
        <p:nvSpPr>
          <p:cNvPr id="5" name="Rectangle 4"/>
          <p:cNvSpPr/>
          <p:nvPr/>
        </p:nvSpPr>
        <p:spPr bwMode="auto">
          <a:xfrm>
            <a:off x="514350" y="1926786"/>
            <a:ext cx="5580063" cy="1079747"/>
          </a:xfrm>
          <a:prstGeom prst="rect">
            <a:avLst/>
          </a:prstGeom>
          <a:gradFill flip="none" rotWithShape="1">
            <a:gsLst>
              <a:gs pos="0">
                <a:schemeClr val="bg1">
                  <a:alpha val="50000"/>
                </a:schemeClr>
              </a:gs>
              <a:gs pos="100000">
                <a:schemeClr val="bg1">
                  <a:alpha val="0"/>
                </a:schemeClr>
              </a:gs>
            </a:gsLst>
            <a:lin ang="0" scaled="1"/>
            <a:tileRect/>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Light" pitchFamily="34" charset="0"/>
            </a:endParaRPr>
          </a:p>
        </p:txBody>
      </p:sp>
      <p:pic>
        <p:nvPicPr>
          <p:cNvPr id="33" name="Picture 11" descr="C:\Users\mitchelld\Desktop\Icons\For DVD\_Real Vista Style\recepcionist 256.png"/>
          <p:cNvPicPr>
            <a:picLocks noChangeAspect="1" noChangeArrowheads="1"/>
          </p:cNvPicPr>
          <p:nvPr/>
        </p:nvPicPr>
        <p:blipFill>
          <a:blip r:embed="rId3" cstate="print"/>
          <a:stretch>
            <a:fillRect/>
          </a:stretch>
        </p:blipFill>
        <p:spPr bwMode="auto">
          <a:xfrm>
            <a:off x="5288699" y="1926785"/>
            <a:ext cx="6986031" cy="4668995"/>
          </a:xfrm>
          <a:prstGeom prst="rect">
            <a:avLst/>
          </a:prstGeom>
          <a:noFill/>
        </p:spPr>
      </p:pic>
      <p:sp>
        <p:nvSpPr>
          <p:cNvPr id="4" name="Title 3"/>
          <p:cNvSpPr>
            <a:spLocks noGrp="1"/>
          </p:cNvSpPr>
          <p:nvPr>
            <p:ph type="title"/>
          </p:nvPr>
        </p:nvSpPr>
        <p:spPr>
          <a:xfrm>
            <a:off x="519112" y="228600"/>
            <a:ext cx="11149013" cy="1052596"/>
          </a:xfrm>
        </p:spPr>
        <p:txBody>
          <a:bodyPr/>
          <a:lstStyle/>
          <a:p>
            <a:r>
              <a:rPr lang="en-US" dirty="0" smtClean="0"/>
              <a:t>Route to User-Centricity</a:t>
            </a:r>
            <a:br>
              <a:rPr lang="en-US" dirty="0" smtClean="0"/>
            </a:br>
            <a:r>
              <a:rPr lang="en-US" sz="3200" dirty="0" smtClean="0">
                <a:gradFill flip="none" rotWithShape="1">
                  <a:gsLst>
                    <a:gs pos="0">
                      <a:schemeClr val="tx2"/>
                    </a:gs>
                    <a:gs pos="100000">
                      <a:schemeClr val="tx2"/>
                    </a:gs>
                  </a:gsLst>
                  <a:lin ang="5400000" scaled="0"/>
                  <a:tileRect/>
                </a:gradFill>
              </a:rPr>
              <a:t>A comprehensive client strategy is required</a:t>
            </a:r>
            <a:endParaRPr lang="en-US" dirty="0">
              <a:gradFill flip="none" rotWithShape="1">
                <a:gsLst>
                  <a:gs pos="0">
                    <a:schemeClr val="tx2"/>
                  </a:gs>
                  <a:gs pos="100000">
                    <a:schemeClr val="tx2"/>
                  </a:gs>
                </a:gsLst>
                <a:lin ang="5400000" scaled="0"/>
                <a:tileRect/>
              </a:gradFill>
            </a:endParaRPr>
          </a:p>
        </p:txBody>
      </p:sp>
      <p:sp>
        <p:nvSpPr>
          <p:cNvPr id="3" name="Right Arrow 2"/>
          <p:cNvSpPr/>
          <p:nvPr/>
        </p:nvSpPr>
        <p:spPr bwMode="auto">
          <a:xfrm>
            <a:off x="2087248" y="1926786"/>
            <a:ext cx="4589999" cy="1079748"/>
          </a:xfrm>
          <a:prstGeom prst="rightArrow">
            <a:avLst>
              <a:gd name="adj1" fmla="val 63786"/>
              <a:gd name="adj2" fmla="val 50000"/>
            </a:avLst>
          </a:prstGeom>
          <a:gradFill flip="none" rotWithShape="1">
            <a:gsLst>
              <a:gs pos="0">
                <a:schemeClr val="tx1">
                  <a:alpha val="50000"/>
                </a:schemeClr>
              </a:gs>
              <a:gs pos="100000">
                <a:schemeClr val="tx1">
                  <a:alpha val="0"/>
                </a:schemeClr>
              </a:gs>
            </a:gsLst>
            <a:lin ang="10800000" scaled="1"/>
            <a:tileRect/>
          </a:gra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marL="457200" indent="-457200" fontAlgn="base">
              <a:lnSpc>
                <a:spcPct val="90000"/>
              </a:lnSpc>
              <a:spcBef>
                <a:spcPct val="20000"/>
              </a:spcBef>
              <a:spcAft>
                <a:spcPct val="0"/>
              </a:spcAft>
              <a:buSzPct val="90000"/>
              <a:defRPr/>
            </a:pPr>
            <a:r>
              <a:rPr lang="en-US" altLang="zh-CN" sz="2400" dirty="0">
                <a:gradFill>
                  <a:gsLst>
                    <a:gs pos="0">
                      <a:schemeClr val="tx1"/>
                    </a:gs>
                    <a:gs pos="100000">
                      <a:schemeClr val="tx1"/>
                    </a:gs>
                  </a:gsLst>
                  <a:lin ang="5400000" scaled="0"/>
                </a:gradFill>
                <a:latin typeface="Segoe Light" pitchFamily="34" charset="0"/>
              </a:rPr>
              <a:t>Anywhere Access for Users</a:t>
            </a:r>
          </a:p>
        </p:txBody>
      </p:sp>
      <p:sp>
        <p:nvSpPr>
          <p:cNvPr id="47" name="Right Arrow 46"/>
          <p:cNvSpPr/>
          <p:nvPr/>
        </p:nvSpPr>
        <p:spPr bwMode="auto">
          <a:xfrm>
            <a:off x="2087248" y="3067532"/>
            <a:ext cx="4589999" cy="1079748"/>
          </a:xfrm>
          <a:prstGeom prst="rightArrow">
            <a:avLst>
              <a:gd name="adj1" fmla="val 63786"/>
              <a:gd name="adj2" fmla="val 50000"/>
            </a:avLst>
          </a:prstGeom>
          <a:gradFill flip="none" rotWithShape="1">
            <a:gsLst>
              <a:gs pos="0">
                <a:schemeClr val="tx1">
                  <a:alpha val="50000"/>
                </a:schemeClr>
              </a:gs>
              <a:gs pos="100000">
                <a:schemeClr val="tx1">
                  <a:alpha val="0"/>
                </a:schemeClr>
              </a:gs>
            </a:gsLst>
            <a:lin ang="10800000" scaled="1"/>
            <a:tileRect/>
          </a:gra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marL="457200" indent="-457200" fontAlgn="base">
              <a:lnSpc>
                <a:spcPct val="90000"/>
              </a:lnSpc>
              <a:spcBef>
                <a:spcPct val="20000"/>
              </a:spcBef>
              <a:spcAft>
                <a:spcPct val="0"/>
              </a:spcAft>
              <a:buSzPct val="90000"/>
              <a:defRPr/>
            </a:pPr>
            <a:r>
              <a:rPr lang="en-US" altLang="zh-CN" sz="2400" dirty="0">
                <a:gradFill>
                  <a:gsLst>
                    <a:gs pos="0">
                      <a:schemeClr val="tx1"/>
                    </a:gs>
                    <a:gs pos="100000">
                      <a:schemeClr val="tx1"/>
                    </a:gs>
                  </a:gsLst>
                  <a:lin ang="5400000" scaled="0"/>
                </a:gradFill>
                <a:latin typeface="Segoe Light" pitchFamily="34" charset="0"/>
              </a:rPr>
              <a:t>End-to-End Management</a:t>
            </a:r>
          </a:p>
        </p:txBody>
      </p:sp>
      <p:sp>
        <p:nvSpPr>
          <p:cNvPr id="48" name="Right Arrow 47"/>
          <p:cNvSpPr/>
          <p:nvPr/>
        </p:nvSpPr>
        <p:spPr bwMode="auto">
          <a:xfrm>
            <a:off x="2087248" y="4208278"/>
            <a:ext cx="4589999" cy="1079748"/>
          </a:xfrm>
          <a:prstGeom prst="rightArrow">
            <a:avLst>
              <a:gd name="adj1" fmla="val 63786"/>
              <a:gd name="adj2" fmla="val 50000"/>
            </a:avLst>
          </a:prstGeom>
          <a:gradFill flip="none" rotWithShape="1">
            <a:gsLst>
              <a:gs pos="0">
                <a:schemeClr val="tx1">
                  <a:alpha val="50000"/>
                </a:schemeClr>
              </a:gs>
              <a:gs pos="100000">
                <a:schemeClr val="tx1">
                  <a:alpha val="0"/>
                </a:schemeClr>
              </a:gs>
            </a:gsLst>
            <a:lin ang="10800000" scaled="1"/>
            <a:tileRect/>
          </a:gra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marL="457200" indent="-457200" fontAlgn="base">
              <a:lnSpc>
                <a:spcPct val="90000"/>
              </a:lnSpc>
              <a:spcBef>
                <a:spcPct val="20000"/>
              </a:spcBef>
              <a:spcAft>
                <a:spcPct val="0"/>
              </a:spcAft>
              <a:buSzPct val="90000"/>
              <a:defRPr/>
            </a:pPr>
            <a:r>
              <a:rPr lang="en-US" altLang="zh-CN" sz="2400" dirty="0" smtClean="0">
                <a:gradFill>
                  <a:gsLst>
                    <a:gs pos="0">
                      <a:schemeClr val="tx1"/>
                    </a:gs>
                    <a:gs pos="100000">
                      <a:schemeClr val="tx1"/>
                    </a:gs>
                  </a:gsLst>
                  <a:lin ang="5400000" scaled="0"/>
                </a:gradFill>
                <a:latin typeface="Segoe Light" pitchFamily="34" charset="0"/>
              </a:rPr>
              <a:t>Secure </a:t>
            </a:r>
            <a:r>
              <a:rPr lang="en-US" altLang="zh-CN" sz="2400" dirty="0">
                <a:gradFill>
                  <a:gsLst>
                    <a:gs pos="0">
                      <a:schemeClr val="tx1"/>
                    </a:gs>
                    <a:gs pos="100000">
                      <a:schemeClr val="tx1"/>
                    </a:gs>
                  </a:gsLst>
                  <a:lin ang="5400000" scaled="0"/>
                </a:gradFill>
                <a:latin typeface="Segoe Light" pitchFamily="34" charset="0"/>
              </a:rPr>
              <a:t>and </a:t>
            </a:r>
            <a:r>
              <a:rPr lang="en-US" altLang="zh-CN" sz="2400" dirty="0" smtClean="0">
                <a:gradFill>
                  <a:gsLst>
                    <a:gs pos="0">
                      <a:schemeClr val="tx1"/>
                    </a:gs>
                    <a:gs pos="100000">
                      <a:schemeClr val="tx1"/>
                    </a:gs>
                  </a:gsLst>
                  <a:lin ang="5400000" scaled="0"/>
                </a:gradFill>
                <a:latin typeface="Segoe Light" pitchFamily="34" charset="0"/>
              </a:rPr>
              <a:t>Compliant</a:t>
            </a:r>
            <a:endParaRPr lang="en-US" altLang="zh-CN" sz="2400" dirty="0">
              <a:gradFill>
                <a:gsLst>
                  <a:gs pos="0">
                    <a:schemeClr val="tx1"/>
                  </a:gs>
                  <a:gs pos="100000">
                    <a:schemeClr val="tx1"/>
                  </a:gs>
                </a:gsLst>
                <a:lin ang="5400000" scaled="0"/>
              </a:gradFill>
              <a:latin typeface="Segoe Light" pitchFamily="34" charset="0"/>
            </a:endParaRPr>
          </a:p>
        </p:txBody>
      </p:sp>
      <p:sp>
        <p:nvSpPr>
          <p:cNvPr id="49" name="Right Arrow 48"/>
          <p:cNvSpPr/>
          <p:nvPr/>
        </p:nvSpPr>
        <p:spPr bwMode="auto">
          <a:xfrm>
            <a:off x="2087248" y="5349024"/>
            <a:ext cx="4589999" cy="1079748"/>
          </a:xfrm>
          <a:prstGeom prst="rightArrow">
            <a:avLst>
              <a:gd name="adj1" fmla="val 63786"/>
              <a:gd name="adj2" fmla="val 50000"/>
            </a:avLst>
          </a:prstGeom>
          <a:gradFill flip="none" rotWithShape="1">
            <a:gsLst>
              <a:gs pos="0">
                <a:schemeClr val="tx1">
                  <a:alpha val="50000"/>
                </a:schemeClr>
              </a:gs>
              <a:gs pos="100000">
                <a:schemeClr val="tx1">
                  <a:alpha val="0"/>
                </a:schemeClr>
              </a:gs>
            </a:gsLst>
            <a:lin ang="10800000" scaled="1"/>
            <a:tileRect/>
          </a:gra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altLang="zh-CN" sz="2400" dirty="0">
                <a:gradFill>
                  <a:gsLst>
                    <a:gs pos="0">
                      <a:schemeClr val="tx1"/>
                    </a:gs>
                    <a:gs pos="100000">
                      <a:schemeClr val="tx1"/>
                    </a:gs>
                  </a:gsLst>
                  <a:lin ang="5400000" scaled="0"/>
                </a:gradFill>
                <a:latin typeface="Segoe Light" pitchFamily="34" charset="0"/>
              </a:rPr>
              <a:t>Provides a Route to the </a:t>
            </a:r>
            <a:r>
              <a:rPr lang="en-US" altLang="zh-CN" sz="2400" dirty="0" smtClean="0">
                <a:gradFill>
                  <a:gsLst>
                    <a:gs pos="0">
                      <a:schemeClr val="tx1"/>
                    </a:gs>
                    <a:gs pos="100000">
                      <a:schemeClr val="tx1"/>
                    </a:gs>
                  </a:gsLst>
                  <a:lin ang="5400000" scaled="0"/>
                </a:gradFill>
                <a:latin typeface="Segoe Light" pitchFamily="34" charset="0"/>
              </a:rPr>
              <a:t>Cloud</a:t>
            </a:r>
            <a:endParaRPr lang="en-US" altLang="zh-CN" sz="2400" dirty="0">
              <a:gradFill>
                <a:gsLst>
                  <a:gs pos="0">
                    <a:schemeClr val="tx1"/>
                  </a:gs>
                  <a:gs pos="100000">
                    <a:schemeClr val="tx1"/>
                  </a:gs>
                </a:gsLst>
                <a:lin ang="5400000" scaled="0"/>
              </a:gradFill>
              <a:latin typeface="Segoe Light" pitchFamily="34" charset="0"/>
            </a:endParaRPr>
          </a:p>
        </p:txBody>
      </p:sp>
      <p:pic>
        <p:nvPicPr>
          <p:cNvPr id="43" name="Picture 42" descr="explorer.exe_I0104_0409.png"/>
          <p:cNvPicPr>
            <a:picLocks noChangeAspect="1"/>
          </p:cNvPicPr>
          <p:nvPr/>
        </p:nvPicPr>
        <p:blipFill>
          <a:blip r:embed="rId4" cstate="print"/>
          <a:stretch>
            <a:fillRect/>
          </a:stretch>
        </p:blipFill>
        <p:spPr>
          <a:xfrm>
            <a:off x="588183" y="1864882"/>
            <a:ext cx="1194816" cy="1194816"/>
          </a:xfrm>
          <a:prstGeom prst="rect">
            <a:avLst/>
          </a:prstGeom>
        </p:spPr>
      </p:pic>
      <p:pic>
        <p:nvPicPr>
          <p:cNvPr id="1028" name="Picture 4" descr="\\sfp\work\White_Whale\8-20318_KellyWagman\Working\SFP_Art\Security_and_Compliance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627" y="4293649"/>
            <a:ext cx="993928" cy="86856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fp\work\White_Whale\8-20318_KellyWagman\Working\SFP_Art\Cloud_Sign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8463" y="5386786"/>
            <a:ext cx="794257" cy="10393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fp\work\White_Whale\8-20318_KellyWagman\Working\SFP_Art\MC90043982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7936" y="3086124"/>
            <a:ext cx="1075310" cy="107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15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6313" y="477203"/>
            <a:ext cx="8158642" cy="1523494"/>
          </a:xfrm>
        </p:spPr>
        <p:txBody>
          <a:bodyPr/>
          <a:lstStyle/>
          <a:p>
            <a:r>
              <a:rPr lang="en-US" dirty="0" smtClean="0"/>
              <a:t/>
            </a:r>
            <a:br>
              <a:rPr lang="en-US" dirty="0" smtClean="0"/>
            </a:br>
            <a:r>
              <a:rPr lang="en-US" dirty="0" smtClean="0"/>
              <a:t>User-Centric Management</a:t>
            </a:r>
            <a:endParaRPr lang="en-US" dirty="0"/>
          </a:p>
        </p:txBody>
      </p:sp>
      <p:sp>
        <p:nvSpPr>
          <p:cNvPr id="4" name="Text Placeholder 3"/>
          <p:cNvSpPr>
            <a:spLocks noGrp="1"/>
          </p:cNvSpPr>
          <p:nvPr>
            <p:ph type="body" sz="quarter" idx="10"/>
          </p:nvPr>
        </p:nvSpPr>
        <p:spPr/>
        <p:txBody>
          <a:bodyPr/>
          <a:lstStyle/>
          <a:p>
            <a:r>
              <a:rPr lang="en-US" smtClean="0"/>
              <a:t>demo</a:t>
            </a:r>
            <a:endParaRPr lang="en-US" dirty="0"/>
          </a:p>
        </p:txBody>
      </p:sp>
      <p:pic>
        <p:nvPicPr>
          <p:cNvPr id="8" name="Picture 2" descr="C:\Users\kellywag\AppData\Local\Microsoft\Windows\Temporary Internet Files\Content.Outlook\Y37M066B\AJ_Smita_Hike_Olympics.bmp"/>
          <p:cNvPicPr>
            <a:picLocks noChangeAspect="1" noChangeArrowheads="1"/>
          </p:cNvPicPr>
          <p:nvPr/>
        </p:nvPicPr>
        <p:blipFill rotWithShape="1">
          <a:blip r:embed="rId3">
            <a:extLst>
              <a:ext uri="{28A0092B-C50C-407E-A947-70E740481C1C}">
                <a14:useLocalDpi xmlns:a14="http://schemas.microsoft.com/office/drawing/2010/main" val="0"/>
              </a:ext>
            </a:extLst>
          </a:blip>
          <a:srcRect t="12112" b="-13639"/>
          <a:stretch/>
        </p:blipFill>
        <p:spPr bwMode="auto">
          <a:xfrm rot="973614">
            <a:off x="7433032" y="1820644"/>
            <a:ext cx="3862306" cy="2946400"/>
          </a:xfrm>
          <a:prstGeom prst="rect">
            <a:avLst/>
          </a:prstGeom>
          <a:solidFill>
            <a:schemeClr val="tx1"/>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Rectangle 9"/>
          <p:cNvSpPr/>
          <p:nvPr/>
        </p:nvSpPr>
        <p:spPr bwMode="auto">
          <a:xfrm rot="283601">
            <a:off x="9374510" y="1727568"/>
            <a:ext cx="1048833" cy="293914"/>
          </a:xfrm>
          <a:prstGeom prst="rect">
            <a:avLst/>
          </a:prstGeom>
          <a:gradFill flip="none" rotWithShape="1">
            <a:gsLst>
              <a:gs pos="0">
                <a:schemeClr val="tx1">
                  <a:alpha val="85000"/>
                </a:schemeClr>
              </a:gs>
              <a:gs pos="86000">
                <a:schemeClr val="tx1">
                  <a:alpha val="25000"/>
                </a:schemeClr>
              </a:gs>
            </a:gsLst>
            <a:path path="circle">
              <a:fillToRect l="50000" t="50000" r="50000" b="50000"/>
            </a:path>
            <a:tileRect/>
          </a:gradFill>
          <a:ln w="19050">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smtClean="0">
              <a:solidFill>
                <a:schemeClr val="tx1"/>
              </a:solidFill>
            </a:endParaRPr>
          </a:p>
        </p:txBody>
      </p:sp>
    </p:spTree>
    <p:extLst>
      <p:ext uri="{BB962C8B-B14F-4D97-AF65-F5344CB8AC3E}">
        <p14:creationId xmlns:p14="http://schemas.microsoft.com/office/powerpoint/2010/main" val="414275063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9"/>
          <p:cNvSpPr>
            <a:spLocks/>
          </p:cNvSpPr>
          <p:nvPr/>
        </p:nvSpPr>
        <p:spPr bwMode="auto">
          <a:xfrm flipH="1">
            <a:off x="4648226" y="1486981"/>
            <a:ext cx="1860550" cy="2136775"/>
          </a:xfrm>
          <a:custGeom>
            <a:avLst/>
            <a:gdLst>
              <a:gd name="T0" fmla="*/ 21 w 305"/>
              <a:gd name="T1" fmla="*/ 72 h 350"/>
              <a:gd name="T2" fmla="*/ 160 w 305"/>
              <a:gd name="T3" fmla="*/ 72 h 350"/>
              <a:gd name="T4" fmla="*/ 160 w 305"/>
              <a:gd name="T5" fmla="*/ 58 h 350"/>
              <a:gd name="T6" fmla="*/ 160 w 305"/>
              <a:gd name="T7" fmla="*/ 0 h 350"/>
              <a:gd name="T8" fmla="*/ 197 w 305"/>
              <a:gd name="T9" fmla="*/ 44 h 350"/>
              <a:gd name="T10" fmla="*/ 294 w 305"/>
              <a:gd name="T11" fmla="*/ 162 h 350"/>
              <a:gd name="T12" fmla="*/ 305 w 305"/>
              <a:gd name="T13" fmla="*/ 175 h 350"/>
              <a:gd name="T14" fmla="*/ 294 w 305"/>
              <a:gd name="T15" fmla="*/ 188 h 350"/>
              <a:gd name="T16" fmla="*/ 197 w 305"/>
              <a:gd name="T17" fmla="*/ 306 h 350"/>
              <a:gd name="T18" fmla="*/ 160 w 305"/>
              <a:gd name="T19" fmla="*/ 350 h 350"/>
              <a:gd name="T20" fmla="*/ 160 w 305"/>
              <a:gd name="T21" fmla="*/ 292 h 350"/>
              <a:gd name="T22" fmla="*/ 160 w 305"/>
              <a:gd name="T23" fmla="*/ 278 h 350"/>
              <a:gd name="T24" fmla="*/ 21 w 305"/>
              <a:gd name="T25" fmla="*/ 278 h 350"/>
              <a:gd name="T26" fmla="*/ 0 w 305"/>
              <a:gd name="T27" fmla="*/ 278 h 350"/>
              <a:gd name="T28" fmla="*/ 0 w 305"/>
              <a:gd name="T29" fmla="*/ 257 h 350"/>
              <a:gd name="T30" fmla="*/ 0 w 305"/>
              <a:gd name="T31" fmla="*/ 93 h 350"/>
              <a:gd name="T32" fmla="*/ 0 w 305"/>
              <a:gd name="T33" fmla="*/ 72 h 350"/>
              <a:gd name="T34" fmla="*/ 21 w 305"/>
              <a:gd name="T35" fmla="*/ 7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5" h="350">
                <a:moveTo>
                  <a:pt x="21" y="72"/>
                </a:moveTo>
                <a:cubicBezTo>
                  <a:pt x="21" y="72"/>
                  <a:pt x="160" y="72"/>
                  <a:pt x="160" y="72"/>
                </a:cubicBezTo>
                <a:cubicBezTo>
                  <a:pt x="160" y="72"/>
                  <a:pt x="160" y="58"/>
                  <a:pt x="160" y="58"/>
                </a:cubicBezTo>
                <a:cubicBezTo>
                  <a:pt x="160" y="58"/>
                  <a:pt x="160" y="0"/>
                  <a:pt x="160" y="0"/>
                </a:cubicBezTo>
                <a:cubicBezTo>
                  <a:pt x="160" y="0"/>
                  <a:pt x="197" y="44"/>
                  <a:pt x="197" y="44"/>
                </a:cubicBezTo>
                <a:cubicBezTo>
                  <a:pt x="197" y="44"/>
                  <a:pt x="294" y="162"/>
                  <a:pt x="294" y="162"/>
                </a:cubicBezTo>
                <a:cubicBezTo>
                  <a:pt x="294" y="162"/>
                  <a:pt x="305" y="175"/>
                  <a:pt x="305" y="175"/>
                </a:cubicBezTo>
                <a:cubicBezTo>
                  <a:pt x="305" y="175"/>
                  <a:pt x="294" y="188"/>
                  <a:pt x="294" y="188"/>
                </a:cubicBezTo>
                <a:cubicBezTo>
                  <a:pt x="294" y="188"/>
                  <a:pt x="197" y="306"/>
                  <a:pt x="197" y="306"/>
                </a:cubicBezTo>
                <a:cubicBezTo>
                  <a:pt x="197" y="306"/>
                  <a:pt x="160" y="350"/>
                  <a:pt x="160" y="350"/>
                </a:cubicBezTo>
                <a:cubicBezTo>
                  <a:pt x="160" y="350"/>
                  <a:pt x="160" y="292"/>
                  <a:pt x="160" y="292"/>
                </a:cubicBezTo>
                <a:cubicBezTo>
                  <a:pt x="160" y="292"/>
                  <a:pt x="160" y="278"/>
                  <a:pt x="160" y="278"/>
                </a:cubicBezTo>
                <a:cubicBezTo>
                  <a:pt x="160" y="278"/>
                  <a:pt x="21" y="278"/>
                  <a:pt x="21" y="278"/>
                </a:cubicBezTo>
                <a:cubicBezTo>
                  <a:pt x="21" y="278"/>
                  <a:pt x="0" y="278"/>
                  <a:pt x="0" y="278"/>
                </a:cubicBezTo>
                <a:cubicBezTo>
                  <a:pt x="0" y="278"/>
                  <a:pt x="0" y="257"/>
                  <a:pt x="0" y="257"/>
                </a:cubicBezTo>
                <a:cubicBezTo>
                  <a:pt x="0" y="257"/>
                  <a:pt x="0" y="93"/>
                  <a:pt x="0" y="93"/>
                </a:cubicBezTo>
                <a:cubicBezTo>
                  <a:pt x="0" y="93"/>
                  <a:pt x="0" y="72"/>
                  <a:pt x="0" y="72"/>
                </a:cubicBezTo>
                <a:cubicBezTo>
                  <a:pt x="0" y="72"/>
                  <a:pt x="21" y="72"/>
                  <a:pt x="21" y="72"/>
                </a:cubicBezTo>
                <a:close/>
              </a:path>
            </a:pathLst>
          </a:custGeom>
          <a:gradFill flip="none" rotWithShape="1">
            <a:gsLst>
              <a:gs pos="0">
                <a:srgbClr val="000000">
                  <a:alpha val="0"/>
                </a:srgbClr>
              </a:gs>
              <a:gs pos="100000">
                <a:srgbClr val="000000">
                  <a:alpha val="50000"/>
                </a:srgbClr>
              </a:gs>
            </a:gsLst>
            <a:lin ang="0" scaled="1"/>
            <a:tileRect/>
          </a:gradFill>
          <a:ln w="12700">
            <a:gradFill flip="none" rotWithShape="1">
              <a:gsLst>
                <a:gs pos="86000">
                  <a:srgbClr val="000000">
                    <a:alpha val="50000"/>
                  </a:srgbClr>
                </a:gs>
                <a:gs pos="98000">
                  <a:srgbClr val="000000">
                    <a:alpha val="0"/>
                  </a:srgbClr>
                </a:gs>
              </a:gsLst>
              <a:lin ang="10800000" scaled="1"/>
              <a:tileRect/>
            </a:gra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Segoe Light" pitchFamily="34" charset="0"/>
            </a:endParaRPr>
          </a:p>
        </p:txBody>
      </p:sp>
      <p:sp>
        <p:nvSpPr>
          <p:cNvPr id="101" name="Freeform 9"/>
          <p:cNvSpPr>
            <a:spLocks/>
          </p:cNvSpPr>
          <p:nvPr/>
        </p:nvSpPr>
        <p:spPr bwMode="auto">
          <a:xfrm>
            <a:off x="2747844" y="1483806"/>
            <a:ext cx="1860550" cy="2136775"/>
          </a:xfrm>
          <a:custGeom>
            <a:avLst/>
            <a:gdLst>
              <a:gd name="T0" fmla="*/ 21 w 305"/>
              <a:gd name="T1" fmla="*/ 72 h 350"/>
              <a:gd name="T2" fmla="*/ 160 w 305"/>
              <a:gd name="T3" fmla="*/ 72 h 350"/>
              <a:gd name="T4" fmla="*/ 160 w 305"/>
              <a:gd name="T5" fmla="*/ 58 h 350"/>
              <a:gd name="T6" fmla="*/ 160 w 305"/>
              <a:gd name="T7" fmla="*/ 0 h 350"/>
              <a:gd name="T8" fmla="*/ 197 w 305"/>
              <a:gd name="T9" fmla="*/ 44 h 350"/>
              <a:gd name="T10" fmla="*/ 294 w 305"/>
              <a:gd name="T11" fmla="*/ 162 h 350"/>
              <a:gd name="T12" fmla="*/ 305 w 305"/>
              <a:gd name="T13" fmla="*/ 175 h 350"/>
              <a:gd name="T14" fmla="*/ 294 w 305"/>
              <a:gd name="T15" fmla="*/ 188 h 350"/>
              <a:gd name="T16" fmla="*/ 197 w 305"/>
              <a:gd name="T17" fmla="*/ 306 h 350"/>
              <a:gd name="T18" fmla="*/ 160 w 305"/>
              <a:gd name="T19" fmla="*/ 350 h 350"/>
              <a:gd name="T20" fmla="*/ 160 w 305"/>
              <a:gd name="T21" fmla="*/ 292 h 350"/>
              <a:gd name="T22" fmla="*/ 160 w 305"/>
              <a:gd name="T23" fmla="*/ 278 h 350"/>
              <a:gd name="T24" fmla="*/ 21 w 305"/>
              <a:gd name="T25" fmla="*/ 278 h 350"/>
              <a:gd name="T26" fmla="*/ 0 w 305"/>
              <a:gd name="T27" fmla="*/ 278 h 350"/>
              <a:gd name="T28" fmla="*/ 0 w 305"/>
              <a:gd name="T29" fmla="*/ 257 h 350"/>
              <a:gd name="T30" fmla="*/ 0 w 305"/>
              <a:gd name="T31" fmla="*/ 93 h 350"/>
              <a:gd name="T32" fmla="*/ 0 w 305"/>
              <a:gd name="T33" fmla="*/ 72 h 350"/>
              <a:gd name="T34" fmla="*/ 21 w 305"/>
              <a:gd name="T35" fmla="*/ 7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5" h="350">
                <a:moveTo>
                  <a:pt x="21" y="72"/>
                </a:moveTo>
                <a:cubicBezTo>
                  <a:pt x="21" y="72"/>
                  <a:pt x="160" y="72"/>
                  <a:pt x="160" y="72"/>
                </a:cubicBezTo>
                <a:cubicBezTo>
                  <a:pt x="160" y="72"/>
                  <a:pt x="160" y="58"/>
                  <a:pt x="160" y="58"/>
                </a:cubicBezTo>
                <a:cubicBezTo>
                  <a:pt x="160" y="58"/>
                  <a:pt x="160" y="0"/>
                  <a:pt x="160" y="0"/>
                </a:cubicBezTo>
                <a:cubicBezTo>
                  <a:pt x="160" y="0"/>
                  <a:pt x="197" y="44"/>
                  <a:pt x="197" y="44"/>
                </a:cubicBezTo>
                <a:cubicBezTo>
                  <a:pt x="197" y="44"/>
                  <a:pt x="294" y="162"/>
                  <a:pt x="294" y="162"/>
                </a:cubicBezTo>
                <a:cubicBezTo>
                  <a:pt x="294" y="162"/>
                  <a:pt x="305" y="175"/>
                  <a:pt x="305" y="175"/>
                </a:cubicBezTo>
                <a:cubicBezTo>
                  <a:pt x="305" y="175"/>
                  <a:pt x="294" y="188"/>
                  <a:pt x="294" y="188"/>
                </a:cubicBezTo>
                <a:cubicBezTo>
                  <a:pt x="294" y="188"/>
                  <a:pt x="197" y="306"/>
                  <a:pt x="197" y="306"/>
                </a:cubicBezTo>
                <a:cubicBezTo>
                  <a:pt x="197" y="306"/>
                  <a:pt x="160" y="350"/>
                  <a:pt x="160" y="350"/>
                </a:cubicBezTo>
                <a:cubicBezTo>
                  <a:pt x="160" y="350"/>
                  <a:pt x="160" y="292"/>
                  <a:pt x="160" y="292"/>
                </a:cubicBezTo>
                <a:cubicBezTo>
                  <a:pt x="160" y="292"/>
                  <a:pt x="160" y="278"/>
                  <a:pt x="160" y="278"/>
                </a:cubicBezTo>
                <a:cubicBezTo>
                  <a:pt x="160" y="278"/>
                  <a:pt x="21" y="278"/>
                  <a:pt x="21" y="278"/>
                </a:cubicBezTo>
                <a:cubicBezTo>
                  <a:pt x="21" y="278"/>
                  <a:pt x="0" y="278"/>
                  <a:pt x="0" y="278"/>
                </a:cubicBezTo>
                <a:cubicBezTo>
                  <a:pt x="0" y="278"/>
                  <a:pt x="0" y="257"/>
                  <a:pt x="0" y="257"/>
                </a:cubicBezTo>
                <a:cubicBezTo>
                  <a:pt x="0" y="257"/>
                  <a:pt x="0" y="93"/>
                  <a:pt x="0" y="93"/>
                </a:cubicBezTo>
                <a:cubicBezTo>
                  <a:pt x="0" y="93"/>
                  <a:pt x="0" y="72"/>
                  <a:pt x="0" y="72"/>
                </a:cubicBezTo>
                <a:cubicBezTo>
                  <a:pt x="0" y="72"/>
                  <a:pt x="21" y="72"/>
                  <a:pt x="21" y="72"/>
                </a:cubicBezTo>
                <a:close/>
              </a:path>
            </a:pathLst>
          </a:custGeom>
          <a:gradFill flip="none" rotWithShape="1">
            <a:gsLst>
              <a:gs pos="0">
                <a:srgbClr val="000000">
                  <a:alpha val="0"/>
                </a:srgbClr>
              </a:gs>
              <a:gs pos="100000">
                <a:srgbClr val="000000">
                  <a:alpha val="50000"/>
                </a:srgbClr>
              </a:gs>
            </a:gsLst>
            <a:lin ang="0" scaled="1"/>
            <a:tileRect/>
          </a:gradFill>
          <a:ln w="12700">
            <a:gradFill flip="none" rotWithShape="1">
              <a:gsLst>
                <a:gs pos="86000">
                  <a:srgbClr val="000000">
                    <a:alpha val="50000"/>
                  </a:srgbClr>
                </a:gs>
                <a:gs pos="98000">
                  <a:srgbClr val="000000">
                    <a:alpha val="0"/>
                  </a:srgbClr>
                </a:gs>
              </a:gsLst>
              <a:lin ang="10800000" scaled="1"/>
              <a:tileRect/>
            </a:gra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Segoe Light" pitchFamily="34" charset="0"/>
            </a:endParaRPr>
          </a:p>
        </p:txBody>
      </p:sp>
      <p:sp>
        <p:nvSpPr>
          <p:cNvPr id="2" name="Title 1"/>
          <p:cNvSpPr>
            <a:spLocks noGrp="1"/>
          </p:cNvSpPr>
          <p:nvPr>
            <p:ph type="title"/>
          </p:nvPr>
        </p:nvSpPr>
        <p:spPr>
          <a:xfrm>
            <a:off x="519112" y="228600"/>
            <a:ext cx="11149013" cy="1052596"/>
          </a:xfrm>
        </p:spPr>
        <p:txBody>
          <a:bodyPr/>
          <a:lstStyle/>
          <a:p>
            <a:r>
              <a:rPr lang="en-US" dirty="0" smtClean="0"/>
              <a:t>System Center Service Manager</a:t>
            </a:r>
            <a:br>
              <a:rPr lang="en-US" dirty="0" smtClean="0"/>
            </a:br>
            <a:endParaRPr lang="en-US" sz="3200" dirty="0">
              <a:gradFill flip="none" rotWithShape="1">
                <a:gsLst>
                  <a:gs pos="0">
                    <a:schemeClr val="tx2"/>
                  </a:gs>
                  <a:gs pos="86000">
                    <a:schemeClr val="tx2"/>
                  </a:gs>
                </a:gsLst>
                <a:lin ang="5400000" scaled="0"/>
                <a:tileRect/>
              </a:gradFill>
            </a:endParaRPr>
          </a:p>
        </p:txBody>
      </p:sp>
      <p:pic>
        <p:nvPicPr>
          <p:cNvPr id="3075" name="Picture 3" descr="\\SFP\Resources\Microsoft Presentation Resources\DVD_Art_08-10-2010 - Copy\Logos\System Center\System Center Service Manager 2010\System_Center-Service_Manager_2010_v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0676" y="3200705"/>
            <a:ext cx="1804005" cy="1276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47237" y="2018512"/>
            <a:ext cx="1777731" cy="984885"/>
          </a:xfrm>
          <a:prstGeom prst="rect">
            <a:avLst/>
          </a:prstGeom>
          <a:noFill/>
        </p:spPr>
        <p:txBody>
          <a:bodyPr wrap="none" lIns="0" tIns="0" rIns="0" bIns="0" rtlCol="0">
            <a:spAutoFit/>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Light" pitchFamily="34" charset="0"/>
              </a:rPr>
              <a:t>Consistent</a:t>
            </a:r>
            <a:br>
              <a:rPr lang="en-US" sz="3200" dirty="0" smtClean="0">
                <a:gradFill>
                  <a:gsLst>
                    <a:gs pos="0">
                      <a:srgbClr val="FFFFFF"/>
                    </a:gs>
                    <a:gs pos="100000">
                      <a:srgbClr val="FFFFFF"/>
                    </a:gs>
                  </a:gsLst>
                  <a:lin ang="5400000" scaled="0"/>
                </a:gradFill>
                <a:latin typeface="Segoe Light" pitchFamily="34" charset="0"/>
              </a:rPr>
            </a:br>
            <a:r>
              <a:rPr lang="en-US" sz="3200" dirty="0" smtClean="0">
                <a:gradFill>
                  <a:gsLst>
                    <a:gs pos="0">
                      <a:srgbClr val="FFFFFF"/>
                    </a:gs>
                    <a:gs pos="100000">
                      <a:srgbClr val="FFFFFF"/>
                    </a:gs>
                  </a:gsLst>
                  <a:lin ang="5400000" scaled="0"/>
                </a:gradFill>
                <a:latin typeface="Segoe Light" pitchFamily="34" charset="0"/>
              </a:rPr>
              <a:t>Process</a:t>
            </a:r>
            <a:endParaRPr lang="en-US" sz="3200" dirty="0">
              <a:gradFill>
                <a:gsLst>
                  <a:gs pos="0">
                    <a:srgbClr val="FFFFFF"/>
                  </a:gs>
                  <a:gs pos="100000">
                    <a:srgbClr val="FFFFFF"/>
                  </a:gs>
                </a:gsLst>
                <a:lin ang="5400000" scaled="0"/>
              </a:gradFill>
              <a:latin typeface="Segoe Light" pitchFamily="34" charset="0"/>
            </a:endParaRPr>
          </a:p>
        </p:txBody>
      </p:sp>
      <p:grpSp>
        <p:nvGrpSpPr>
          <p:cNvPr id="109" name="Group 108"/>
          <p:cNvGrpSpPr/>
          <p:nvPr/>
        </p:nvGrpSpPr>
        <p:grpSpPr>
          <a:xfrm>
            <a:off x="514349" y="4604276"/>
            <a:ext cx="8327881" cy="1942824"/>
            <a:chOff x="3345008" y="4604276"/>
            <a:chExt cx="2666566" cy="1942824"/>
          </a:xfrm>
        </p:grpSpPr>
        <p:sp>
          <p:nvSpPr>
            <p:cNvPr id="85" name="Rounded Rectangle 84"/>
            <p:cNvSpPr/>
            <p:nvPr/>
          </p:nvSpPr>
          <p:spPr bwMode="auto">
            <a:xfrm>
              <a:off x="3345008" y="4604276"/>
              <a:ext cx="2666566" cy="1942824"/>
            </a:xfrm>
            <a:prstGeom prst="roundRect">
              <a:avLst>
                <a:gd name="adj" fmla="val 12506"/>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86" name="Rounded Rectangle 85"/>
            <p:cNvSpPr/>
            <p:nvPr/>
          </p:nvSpPr>
          <p:spPr bwMode="auto">
            <a:xfrm>
              <a:off x="3428426" y="4696569"/>
              <a:ext cx="2499730" cy="1764792"/>
            </a:xfrm>
            <a:prstGeom prst="roundRect">
              <a:avLst>
                <a:gd name="adj" fmla="val 8871"/>
              </a:avLst>
            </a:prstGeom>
            <a:gradFill flip="none" rotWithShape="1">
              <a:gsLst>
                <a:gs pos="0">
                  <a:srgbClr val="FFFFFF">
                    <a:alpha val="0"/>
                  </a:srgbClr>
                </a:gs>
                <a:gs pos="100000">
                  <a:srgbClr val="FFFFFF">
                    <a:alpha val="50000"/>
                  </a:srgbClr>
                </a:gs>
              </a:gsLst>
              <a:lin ang="0" scaled="1"/>
              <a:tileRect/>
            </a:gradFill>
            <a:ln w="12700">
              <a:solidFill>
                <a:srgbClr val="FFFFFF">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87" name="Rounded Rectangle 86"/>
            <p:cNvSpPr/>
            <p:nvPr/>
          </p:nvSpPr>
          <p:spPr bwMode="auto">
            <a:xfrm>
              <a:off x="3511431" y="4801701"/>
              <a:ext cx="2331398" cy="1561663"/>
            </a:xfrm>
            <a:prstGeom prst="roundRect">
              <a:avLst>
                <a:gd name="adj" fmla="val 4529"/>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marL="342900" indent="-342900">
                <a:buFont typeface="Arial" pitchFamily="34" charset="0"/>
                <a:buChar char="•"/>
              </a:pPr>
              <a:r>
                <a:rPr lang="en-US" sz="2000" dirty="0" smtClean="0"/>
                <a:t>A </a:t>
              </a:r>
              <a:r>
                <a:rPr lang="en-US" sz="2000" dirty="0"/>
                <a:t>flexible platform for automating and adapting IT Service Management best practices </a:t>
              </a:r>
              <a:endParaRPr lang="en-US" sz="2000" dirty="0" smtClean="0"/>
            </a:p>
            <a:p>
              <a:pPr marL="342900" indent="-342900">
                <a:buFont typeface="Arial" pitchFamily="34" charset="0"/>
                <a:buChar char="•"/>
              </a:pPr>
              <a:r>
                <a:rPr lang="en-US" sz="2000" dirty="0" smtClean="0"/>
                <a:t>Provides built-in </a:t>
              </a:r>
              <a:r>
                <a:rPr lang="en-US" sz="2000" dirty="0"/>
                <a:t>processes based on industry best practices for incident and problem resolution, </a:t>
              </a:r>
              <a:r>
                <a:rPr lang="en-US" sz="2000" dirty="0" smtClean="0"/>
                <a:t>and change control</a:t>
              </a:r>
            </a:p>
            <a:p>
              <a:pPr marL="342900" indent="-342900">
                <a:buFont typeface="Arial" pitchFamily="34" charset="0"/>
                <a:buChar char="•"/>
              </a:pPr>
              <a:r>
                <a:rPr lang="en-US" sz="2000" dirty="0" smtClean="0"/>
                <a:t>Powerful integration across the Microsoft platform </a:t>
              </a:r>
              <a:endParaRPr lang="en-US" sz="2000" dirty="0"/>
            </a:p>
            <a:p>
              <a:pPr marL="342900" indent="-342900">
                <a:buFont typeface="Arial" pitchFamily="34" charset="0"/>
                <a:buChar char="•"/>
              </a:pPr>
              <a:endParaRPr lang="en-US" sz="2000" dirty="0" smtClean="0"/>
            </a:p>
            <a:p>
              <a:pPr marL="342900" indent="-342900">
                <a:buFont typeface="Arial" pitchFamily="34" charset="0"/>
                <a:buChar char="•"/>
              </a:pPr>
              <a:endParaRPr lang="en-US" sz="2000" dirty="0"/>
            </a:p>
            <a:p>
              <a:pPr marL="342900" indent="-342900">
                <a:buFont typeface="Arial" pitchFamily="34" charset="0"/>
                <a:buChar char="•"/>
              </a:pPr>
              <a:endParaRPr lang="en-US" sz="2000" dirty="0" smtClean="0">
                <a:latin typeface="Segoe Light" charset="0"/>
              </a:endParaRPr>
            </a:p>
            <a:p>
              <a:pPr marL="342900" indent="-342900">
                <a:buFont typeface="Arial" pitchFamily="34" charset="0"/>
                <a:buChar char="•"/>
              </a:pPr>
              <a:endParaRPr lang="en-US" sz="2000" dirty="0">
                <a:latin typeface="Segoe Light" charset="0"/>
              </a:endParaRPr>
            </a:p>
          </p:txBody>
        </p:sp>
      </p:grpSp>
      <p:sp>
        <p:nvSpPr>
          <p:cNvPr id="104" name="Freeform 10"/>
          <p:cNvSpPr>
            <a:spLocks/>
          </p:cNvSpPr>
          <p:nvPr/>
        </p:nvSpPr>
        <p:spPr bwMode="auto">
          <a:xfrm>
            <a:off x="2876432" y="1831469"/>
            <a:ext cx="1566863" cy="1435100"/>
          </a:xfrm>
          <a:custGeom>
            <a:avLst/>
            <a:gdLst>
              <a:gd name="T0" fmla="*/ 0 w 987"/>
              <a:gd name="T1" fmla="*/ 135 h 904"/>
              <a:gd name="T2" fmla="*/ 611 w 987"/>
              <a:gd name="T3" fmla="*/ 135 h 904"/>
              <a:gd name="T4" fmla="*/ 611 w 987"/>
              <a:gd name="T5" fmla="*/ 0 h 904"/>
              <a:gd name="T6" fmla="*/ 987 w 987"/>
              <a:gd name="T7" fmla="*/ 454 h 904"/>
              <a:gd name="T8" fmla="*/ 611 w 987"/>
              <a:gd name="T9" fmla="*/ 904 h 904"/>
              <a:gd name="T10" fmla="*/ 611 w 987"/>
              <a:gd name="T11" fmla="*/ 770 h 904"/>
              <a:gd name="T12" fmla="*/ 0 w 987"/>
              <a:gd name="T13" fmla="*/ 770 h 904"/>
              <a:gd name="T14" fmla="*/ 0 w 987"/>
              <a:gd name="T15" fmla="*/ 135 h 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7" h="904">
                <a:moveTo>
                  <a:pt x="0" y="135"/>
                </a:moveTo>
                <a:lnTo>
                  <a:pt x="611" y="135"/>
                </a:lnTo>
                <a:lnTo>
                  <a:pt x="611" y="0"/>
                </a:lnTo>
                <a:lnTo>
                  <a:pt x="987" y="454"/>
                </a:lnTo>
                <a:lnTo>
                  <a:pt x="611" y="904"/>
                </a:lnTo>
                <a:lnTo>
                  <a:pt x="611" y="770"/>
                </a:lnTo>
                <a:lnTo>
                  <a:pt x="0" y="770"/>
                </a:lnTo>
                <a:lnTo>
                  <a:pt x="0" y="135"/>
                </a:lnTo>
                <a:close/>
              </a:path>
            </a:pathLst>
          </a:custGeom>
          <a:gradFill flip="none" rotWithShape="1">
            <a:gsLst>
              <a:gs pos="0">
                <a:srgbClr val="FFFFFF">
                  <a:alpha val="0"/>
                </a:srgbClr>
              </a:gs>
              <a:gs pos="100000">
                <a:srgbClr val="FFFFFF">
                  <a:alpha val="50000"/>
                </a:srgbClr>
              </a:gs>
            </a:gsLst>
            <a:lin ang="0" scaled="1"/>
            <a:tileRect/>
          </a:gradFill>
          <a:ln w="12700">
            <a:gradFill flip="none" rotWithShape="1">
              <a:gsLst>
                <a:gs pos="86000">
                  <a:srgbClr val="FFFFFF">
                    <a:alpha val="50000"/>
                  </a:srgbClr>
                </a:gs>
                <a:gs pos="98000">
                  <a:srgbClr val="FFFFFF">
                    <a:alpha val="0"/>
                  </a:srgbClr>
                </a:gs>
              </a:gsLst>
              <a:lin ang="10800000" scaled="1"/>
              <a:tileRect/>
            </a:gra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Segoe Light" pitchFamily="34" charset="0"/>
            </a:endParaRPr>
          </a:p>
        </p:txBody>
      </p:sp>
      <p:sp>
        <p:nvSpPr>
          <p:cNvPr id="112" name="Freeform 10"/>
          <p:cNvSpPr>
            <a:spLocks/>
          </p:cNvSpPr>
          <p:nvPr/>
        </p:nvSpPr>
        <p:spPr bwMode="auto">
          <a:xfrm flipH="1">
            <a:off x="4813325" y="1834644"/>
            <a:ext cx="1566863" cy="1435100"/>
          </a:xfrm>
          <a:custGeom>
            <a:avLst/>
            <a:gdLst>
              <a:gd name="T0" fmla="*/ 0 w 987"/>
              <a:gd name="T1" fmla="*/ 135 h 904"/>
              <a:gd name="T2" fmla="*/ 611 w 987"/>
              <a:gd name="T3" fmla="*/ 135 h 904"/>
              <a:gd name="T4" fmla="*/ 611 w 987"/>
              <a:gd name="T5" fmla="*/ 0 h 904"/>
              <a:gd name="T6" fmla="*/ 987 w 987"/>
              <a:gd name="T7" fmla="*/ 454 h 904"/>
              <a:gd name="T8" fmla="*/ 611 w 987"/>
              <a:gd name="T9" fmla="*/ 904 h 904"/>
              <a:gd name="T10" fmla="*/ 611 w 987"/>
              <a:gd name="T11" fmla="*/ 770 h 904"/>
              <a:gd name="T12" fmla="*/ 0 w 987"/>
              <a:gd name="T13" fmla="*/ 770 h 904"/>
              <a:gd name="T14" fmla="*/ 0 w 987"/>
              <a:gd name="T15" fmla="*/ 135 h 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7" h="904">
                <a:moveTo>
                  <a:pt x="0" y="135"/>
                </a:moveTo>
                <a:lnTo>
                  <a:pt x="611" y="135"/>
                </a:lnTo>
                <a:lnTo>
                  <a:pt x="611" y="0"/>
                </a:lnTo>
                <a:lnTo>
                  <a:pt x="987" y="454"/>
                </a:lnTo>
                <a:lnTo>
                  <a:pt x="611" y="904"/>
                </a:lnTo>
                <a:lnTo>
                  <a:pt x="611" y="770"/>
                </a:lnTo>
                <a:lnTo>
                  <a:pt x="0" y="770"/>
                </a:lnTo>
                <a:lnTo>
                  <a:pt x="0" y="135"/>
                </a:lnTo>
                <a:close/>
              </a:path>
            </a:pathLst>
          </a:custGeom>
          <a:gradFill flip="none" rotWithShape="1">
            <a:gsLst>
              <a:gs pos="0">
                <a:srgbClr val="FFFFFF">
                  <a:alpha val="0"/>
                </a:srgbClr>
              </a:gs>
              <a:gs pos="100000">
                <a:srgbClr val="FFFFFF">
                  <a:alpha val="50000"/>
                </a:srgbClr>
              </a:gs>
            </a:gsLst>
            <a:lin ang="0" scaled="1"/>
            <a:tileRect/>
          </a:gradFill>
          <a:ln w="12700">
            <a:gradFill flip="none" rotWithShape="1">
              <a:gsLst>
                <a:gs pos="86000">
                  <a:srgbClr val="FFFFFF">
                    <a:alpha val="50000"/>
                  </a:srgbClr>
                </a:gs>
                <a:gs pos="98000">
                  <a:srgbClr val="FFFFFF">
                    <a:alpha val="0"/>
                  </a:srgbClr>
                </a:gs>
              </a:gsLst>
              <a:lin ang="10800000" scaled="1"/>
              <a:tileRect/>
            </a:gra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Segoe Light" pitchFamily="34" charset="0"/>
            </a:endParaRPr>
          </a:p>
        </p:txBody>
      </p:sp>
      <p:grpSp>
        <p:nvGrpSpPr>
          <p:cNvPr id="107" name="Group 106"/>
          <p:cNvGrpSpPr/>
          <p:nvPr/>
        </p:nvGrpSpPr>
        <p:grpSpPr>
          <a:xfrm>
            <a:off x="514350" y="1443038"/>
            <a:ext cx="2666566" cy="3118104"/>
            <a:chOff x="514350" y="1443038"/>
            <a:chExt cx="2666566" cy="3118104"/>
          </a:xfrm>
        </p:grpSpPr>
        <p:sp>
          <p:nvSpPr>
            <p:cNvPr id="91" name="Rounded Rectangle 90"/>
            <p:cNvSpPr/>
            <p:nvPr/>
          </p:nvSpPr>
          <p:spPr bwMode="auto">
            <a:xfrm>
              <a:off x="514350" y="1443038"/>
              <a:ext cx="2666566" cy="3118104"/>
            </a:xfrm>
            <a:prstGeom prst="roundRect">
              <a:avLst>
                <a:gd name="adj" fmla="val 9058"/>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92" name="Rounded Rectangle 91"/>
            <p:cNvSpPr/>
            <p:nvPr/>
          </p:nvSpPr>
          <p:spPr bwMode="auto">
            <a:xfrm>
              <a:off x="597768" y="1535332"/>
              <a:ext cx="2499730" cy="2935224"/>
            </a:xfrm>
            <a:prstGeom prst="roundRect">
              <a:avLst>
                <a:gd name="adj" fmla="val 6293"/>
              </a:avLst>
            </a:prstGeom>
            <a:gradFill flip="none" rotWithShape="1">
              <a:gsLst>
                <a:gs pos="0">
                  <a:srgbClr val="FFFFFF">
                    <a:alpha val="0"/>
                  </a:srgbClr>
                </a:gs>
                <a:gs pos="100000">
                  <a:srgbClr val="FFFFFF">
                    <a:alpha val="50000"/>
                  </a:srgbClr>
                </a:gs>
              </a:gsLst>
              <a:lin ang="0" scaled="1"/>
              <a:tileRect/>
            </a:gradFill>
            <a:ln w="12700">
              <a:solidFill>
                <a:srgbClr val="FFFFFF">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pic>
          <p:nvPicPr>
            <p:cNvPr id="3076" name="Picture 4" descr="\\sfp\work\White_Whale\8-20318_KellyWagman\Working\SFP_Art\Airport-woman-flipped.png"/>
            <p:cNvPicPr>
              <a:picLocks noChangeAspect="1" noChangeArrowheads="1"/>
            </p:cNvPicPr>
            <p:nvPr/>
          </p:nvPicPr>
          <p:blipFill rotWithShape="1">
            <a:blip r:embed="rId4">
              <a:extLst>
                <a:ext uri="{28A0092B-C50C-407E-A947-70E740481C1C}">
                  <a14:useLocalDpi xmlns:a14="http://schemas.microsoft.com/office/drawing/2010/main" val="0"/>
                </a:ext>
              </a:extLst>
            </a:blip>
            <a:srcRect l="16098" r="20799"/>
            <a:stretch/>
          </p:blipFill>
          <p:spPr bwMode="auto">
            <a:xfrm>
              <a:off x="514350" y="1636712"/>
              <a:ext cx="2666566" cy="2693406"/>
            </a:xfrm>
            <a:prstGeom prst="rect">
              <a:avLst/>
            </a:prstGeom>
            <a:noFill/>
            <a:extLst>
              <a:ext uri="{909E8E84-426E-40DD-AFC4-6F175D3DCCD1}">
                <a14:hiddenFill xmlns:a14="http://schemas.microsoft.com/office/drawing/2010/main">
                  <a:solidFill>
                    <a:srgbClr val="FFFFFF"/>
                  </a:solidFill>
                </a14:hiddenFill>
              </a:ext>
            </a:extLst>
          </p:spPr>
        </p:pic>
        <p:sp>
          <p:nvSpPr>
            <p:cNvPr id="93" name="Rounded Rectangle 92"/>
            <p:cNvSpPr/>
            <p:nvPr/>
          </p:nvSpPr>
          <p:spPr bwMode="auto">
            <a:xfrm>
              <a:off x="668134" y="3752094"/>
              <a:ext cx="2331398" cy="649212"/>
            </a:xfrm>
            <a:prstGeom prst="roundRect">
              <a:avLst>
                <a:gd name="adj" fmla="val 11597"/>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“I expect…”</a:t>
              </a:r>
              <a:endParaRPr lang="en-US" sz="2400" dirty="0">
                <a:gradFill>
                  <a:gsLst>
                    <a:gs pos="0">
                      <a:srgbClr val="FFFFFF"/>
                    </a:gs>
                    <a:gs pos="100000">
                      <a:srgbClr val="FFFFFF"/>
                    </a:gs>
                  </a:gsLst>
                  <a:lin ang="5400000" scaled="0"/>
                </a:gradFill>
                <a:latin typeface="Segoe Light" pitchFamily="34" charset="0"/>
              </a:endParaRPr>
            </a:p>
          </p:txBody>
        </p:sp>
      </p:grpSp>
      <p:grpSp>
        <p:nvGrpSpPr>
          <p:cNvPr id="108" name="Group 107"/>
          <p:cNvGrpSpPr/>
          <p:nvPr/>
        </p:nvGrpSpPr>
        <p:grpSpPr>
          <a:xfrm>
            <a:off x="6175665" y="1443038"/>
            <a:ext cx="2666566" cy="3118104"/>
            <a:chOff x="6175665" y="1443038"/>
            <a:chExt cx="2666566" cy="3118104"/>
          </a:xfrm>
        </p:grpSpPr>
        <p:sp>
          <p:nvSpPr>
            <p:cNvPr id="80" name="Rounded Rectangle 79"/>
            <p:cNvSpPr/>
            <p:nvPr/>
          </p:nvSpPr>
          <p:spPr bwMode="auto">
            <a:xfrm>
              <a:off x="6175665" y="1443038"/>
              <a:ext cx="2666566" cy="3118104"/>
            </a:xfrm>
            <a:prstGeom prst="roundRect">
              <a:avLst>
                <a:gd name="adj" fmla="val 9007"/>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81" name="Rounded Rectangle 80"/>
            <p:cNvSpPr/>
            <p:nvPr/>
          </p:nvSpPr>
          <p:spPr bwMode="auto">
            <a:xfrm>
              <a:off x="6259083" y="1535331"/>
              <a:ext cx="2499730" cy="2935224"/>
            </a:xfrm>
            <a:prstGeom prst="roundRect">
              <a:avLst>
                <a:gd name="adj" fmla="val 6239"/>
              </a:avLst>
            </a:prstGeom>
            <a:gradFill flip="none" rotWithShape="1">
              <a:gsLst>
                <a:gs pos="0">
                  <a:srgbClr val="FFFFFF">
                    <a:alpha val="0"/>
                  </a:srgbClr>
                </a:gs>
                <a:gs pos="100000">
                  <a:srgbClr val="FFFFFF">
                    <a:alpha val="50000"/>
                  </a:srgbClr>
                </a:gs>
              </a:gsLst>
              <a:lin ang="0" scaled="1"/>
              <a:tileRect/>
            </a:gradFill>
            <a:ln w="12700">
              <a:solidFill>
                <a:srgbClr val="FFFFFF">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pic>
          <p:nvPicPr>
            <p:cNvPr id="96"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4475" t="-943" r="-6219"/>
            <a:stretch/>
          </p:blipFill>
          <p:spPr bwMode="auto">
            <a:xfrm>
              <a:off x="6175665" y="1443038"/>
              <a:ext cx="2666565" cy="2633662"/>
            </a:xfrm>
            <a:prstGeom prst="rect">
              <a:avLst/>
            </a:prstGeom>
            <a:noFill/>
            <a:ln w="9525">
              <a:noFill/>
              <a:miter lim="800000"/>
              <a:headEnd/>
              <a:tailEnd/>
            </a:ln>
          </p:spPr>
        </p:pic>
        <p:sp>
          <p:nvSpPr>
            <p:cNvPr id="82" name="Rounded Rectangle 81"/>
            <p:cNvSpPr/>
            <p:nvPr/>
          </p:nvSpPr>
          <p:spPr bwMode="auto">
            <a:xfrm>
              <a:off x="6342088" y="3768161"/>
              <a:ext cx="2331398" cy="649212"/>
            </a:xfrm>
            <a:prstGeom prst="roundRect">
              <a:avLst>
                <a:gd name="adj" fmla="val 10910"/>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“I still need to…”</a:t>
              </a:r>
              <a:endParaRPr lang="en-US" sz="2400" dirty="0">
                <a:gradFill>
                  <a:gsLst>
                    <a:gs pos="0">
                      <a:srgbClr val="FFFFFF"/>
                    </a:gs>
                    <a:gs pos="100000">
                      <a:srgbClr val="FFFFFF"/>
                    </a:gs>
                  </a:gsLst>
                  <a:lin ang="5400000" scaled="0"/>
                </a:gradFill>
                <a:latin typeface="Segoe Light" pitchFamily="34" charset="0"/>
              </a:endParaRPr>
            </a:p>
          </p:txBody>
        </p:sp>
      </p:grpSp>
      <p:grpSp>
        <p:nvGrpSpPr>
          <p:cNvPr id="113" name="Group 112"/>
          <p:cNvGrpSpPr/>
          <p:nvPr/>
        </p:nvGrpSpPr>
        <p:grpSpPr>
          <a:xfrm>
            <a:off x="9006322" y="1443038"/>
            <a:ext cx="2666566" cy="5104061"/>
            <a:chOff x="9006322" y="1443038"/>
            <a:chExt cx="2666566" cy="5104061"/>
          </a:xfrm>
        </p:grpSpPr>
        <p:grpSp>
          <p:nvGrpSpPr>
            <p:cNvPr id="63" name="Group 62"/>
            <p:cNvGrpSpPr/>
            <p:nvPr/>
          </p:nvGrpSpPr>
          <p:grpSpPr>
            <a:xfrm>
              <a:off x="9006322" y="1443038"/>
              <a:ext cx="2666566" cy="5104061"/>
              <a:chOff x="8775865" y="1443038"/>
              <a:chExt cx="2897023" cy="5104061"/>
            </a:xfrm>
          </p:grpSpPr>
          <p:sp>
            <p:nvSpPr>
              <p:cNvPr id="56" name="Rounded Rectangle 55"/>
              <p:cNvSpPr/>
              <p:nvPr/>
            </p:nvSpPr>
            <p:spPr bwMode="auto">
              <a:xfrm>
                <a:off x="8775865" y="1443038"/>
                <a:ext cx="2897023" cy="5104061"/>
              </a:xfrm>
              <a:prstGeom prst="roundRect">
                <a:avLst>
                  <a:gd name="adj" fmla="val 9216"/>
                </a:avLst>
              </a:prstGeom>
              <a:gradFill flip="none" rotWithShape="1">
                <a:gsLst>
                  <a:gs pos="0">
                    <a:srgbClr val="000000">
                      <a:alpha val="50000"/>
                    </a:srgbClr>
                  </a:gs>
                  <a:gs pos="100000">
                    <a:srgbClr val="000000">
                      <a:alpha val="0"/>
                    </a:srgbClr>
                  </a:gs>
                </a:gsLst>
                <a:lin ang="5400000" scaled="0"/>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58" name="Rounded Rectangle 57"/>
              <p:cNvSpPr/>
              <p:nvPr/>
            </p:nvSpPr>
            <p:spPr bwMode="auto">
              <a:xfrm>
                <a:off x="8866492" y="1535332"/>
                <a:ext cx="2715768" cy="4919472"/>
              </a:xfrm>
              <a:prstGeom prst="roundRect">
                <a:avLst>
                  <a:gd name="adj" fmla="val 6124"/>
                </a:avLst>
              </a:prstGeom>
              <a:gradFill flip="none" rotWithShape="1">
                <a:gsLst>
                  <a:gs pos="0">
                    <a:srgbClr val="FFFFFF">
                      <a:alpha val="0"/>
                    </a:srgbClr>
                  </a:gs>
                  <a:gs pos="100000">
                    <a:srgbClr val="FFFFFF">
                      <a:alpha val="50000"/>
                    </a:srgbClr>
                  </a:gs>
                </a:gsLst>
                <a:lin ang="5400000" scaled="0"/>
                <a:tileRect/>
              </a:gradFill>
              <a:ln w="12700">
                <a:solidFill>
                  <a:srgbClr val="FFFFFF">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59" name="Rounded Rectangle 58"/>
              <p:cNvSpPr/>
              <p:nvPr/>
            </p:nvSpPr>
            <p:spPr bwMode="auto">
              <a:xfrm>
                <a:off x="8956671" y="1640464"/>
                <a:ext cx="2532888" cy="985561"/>
              </a:xfrm>
              <a:prstGeom prst="roundRect">
                <a:avLst>
                  <a:gd name="adj" fmla="val 7475"/>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400" dirty="0">
                  <a:gradFill>
                    <a:gsLst>
                      <a:gs pos="0">
                        <a:srgbClr val="FFFFFF"/>
                      </a:gs>
                      <a:gs pos="100000">
                        <a:srgbClr val="FFFFFF"/>
                      </a:gs>
                    </a:gsLst>
                    <a:lin ang="5400000" scaled="0"/>
                  </a:gradFill>
                  <a:latin typeface="Segoe Light" pitchFamily="34" charset="0"/>
                </a:endParaRPr>
              </a:p>
            </p:txBody>
          </p:sp>
          <p:sp>
            <p:nvSpPr>
              <p:cNvPr id="60" name="TextBox 59"/>
              <p:cNvSpPr txBox="1"/>
              <p:nvPr/>
            </p:nvSpPr>
            <p:spPr>
              <a:xfrm>
                <a:off x="8957932" y="2761904"/>
                <a:ext cx="2532888" cy="3643024"/>
              </a:xfrm>
              <a:prstGeom prst="roundRect">
                <a:avLst>
                  <a:gd name="adj" fmla="val 3545"/>
                </a:avLst>
              </a:prstGeom>
              <a:solidFill>
                <a:schemeClr val="accent5">
                  <a:lumMod val="75000"/>
                </a:schemeClr>
              </a:solidFill>
              <a:ln w="12700">
                <a:noFill/>
              </a:ln>
            </p:spPr>
            <p:txBody>
              <a:bodyPr wrap="square" lIns="91440" tIns="45720" rIns="91440" bIns="45720" rtlCol="0" anchor="t" anchorCtr="1">
                <a:noAutofit/>
              </a:bodyPr>
              <a:lstStyle/>
              <a:p>
                <a:pPr marL="55563" indent="-55563" defTabSz="914363" fontAlgn="base">
                  <a:lnSpc>
                    <a:spcPct val="90000"/>
                  </a:lnSpc>
                  <a:spcBef>
                    <a:spcPct val="20000"/>
                  </a:spcBef>
                  <a:spcAft>
                    <a:spcPct val="0"/>
                  </a:spcAft>
                  <a:buSzPct val="90000"/>
                  <a:tabLst>
                    <a:tab pos="285750" algn="l"/>
                  </a:tabLst>
                </a:pPr>
                <a:r>
                  <a:rPr lang="en-US" sz="2000" dirty="0" smtClean="0">
                    <a:gradFill>
                      <a:gsLst>
                        <a:gs pos="0">
                          <a:schemeClr val="tx1"/>
                        </a:gs>
                        <a:gs pos="86000">
                          <a:schemeClr val="tx1"/>
                        </a:gs>
                      </a:gsLst>
                      <a:lin ang="5400000" scaled="0"/>
                    </a:gradFill>
                    <a:latin typeface="Segoe Light" pitchFamily="34" charset="0"/>
                  </a:rPr>
                  <a:t>“</a:t>
                </a:r>
                <a:r>
                  <a:rPr lang="en-US" sz="2000" dirty="0" err="1">
                    <a:gradFill>
                      <a:gsLst>
                        <a:gs pos="0">
                          <a:schemeClr val="tx1"/>
                        </a:gs>
                        <a:gs pos="86000">
                          <a:schemeClr val="tx1"/>
                        </a:gs>
                      </a:gsLst>
                      <a:lin ang="5400000" scaled="0"/>
                    </a:gradFill>
                    <a:latin typeface="Segoe Light" pitchFamily="34" charset="0"/>
                  </a:rPr>
                  <a:t>Equiniti</a:t>
                </a:r>
                <a:r>
                  <a:rPr lang="en-US" sz="2000" dirty="0">
                    <a:gradFill>
                      <a:gsLst>
                        <a:gs pos="0">
                          <a:schemeClr val="tx1"/>
                        </a:gs>
                        <a:gs pos="86000">
                          <a:schemeClr val="tx1"/>
                        </a:gs>
                      </a:gsLst>
                      <a:lin ang="5400000" scaled="0"/>
                    </a:gradFill>
                    <a:latin typeface="Segoe Light" pitchFamily="34" charset="0"/>
                  </a:rPr>
                  <a:t> has a phenomenal appetite for change, and System Center Service Manager will enable us to manage that change without disrupting our users’ world</a:t>
                </a:r>
                <a:r>
                  <a:rPr lang="en-US" sz="2000" dirty="0" smtClean="0">
                    <a:gradFill>
                      <a:gsLst>
                        <a:gs pos="0">
                          <a:schemeClr val="tx1"/>
                        </a:gs>
                        <a:gs pos="86000">
                          <a:schemeClr val="tx1"/>
                        </a:gs>
                      </a:gsLst>
                      <a:lin ang="5400000" scaled="0"/>
                    </a:gradFill>
                    <a:latin typeface="Segoe Light" pitchFamily="34" charset="0"/>
                  </a:rPr>
                  <a:t>.”</a:t>
                </a:r>
                <a:endParaRPr lang="en-US" sz="2000" dirty="0">
                  <a:gradFill>
                    <a:gsLst>
                      <a:gs pos="0">
                        <a:schemeClr val="tx1"/>
                      </a:gs>
                      <a:gs pos="86000">
                        <a:schemeClr val="tx1"/>
                      </a:gs>
                    </a:gsLst>
                    <a:lin ang="5400000" scaled="0"/>
                  </a:gradFill>
                  <a:latin typeface="Segoe Light" pitchFamily="34" charset="0"/>
                </a:endParaRPr>
              </a:p>
            </p:txBody>
          </p:sp>
        </p:grpSp>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1091" y="1965566"/>
              <a:ext cx="2077027" cy="335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11114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anim calcmode="lin" valueType="num">
                                      <p:cBhvr>
                                        <p:cTn id="13" dur="1000" fill="hold"/>
                                        <p:tgtEl>
                                          <p:spTgt spid="108"/>
                                        </p:tgtEl>
                                        <p:attrNameLst>
                                          <p:attrName>ppt_x</p:attrName>
                                        </p:attrNameLst>
                                      </p:cBhvr>
                                      <p:tavLst>
                                        <p:tav tm="0">
                                          <p:val>
                                            <p:strVal val="#ppt_x"/>
                                          </p:val>
                                        </p:tav>
                                        <p:tav tm="100000">
                                          <p:val>
                                            <p:strVal val="#ppt_x"/>
                                          </p:val>
                                        </p:tav>
                                      </p:tavLst>
                                    </p:anim>
                                    <p:anim calcmode="lin" valueType="num">
                                      <p:cBhvr>
                                        <p:cTn id="14" dur="1000" fill="hold"/>
                                        <p:tgtEl>
                                          <p:spTgt spid="10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right)">
                                      <p:cBhvr>
                                        <p:cTn id="21" dur="500"/>
                                        <p:tgtEl>
                                          <p:spTgt spid="1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wipe(left)">
                                      <p:cBhvr>
                                        <p:cTn id="24" dur="500"/>
                                        <p:tgtEl>
                                          <p:spTgt spid="10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right)">
                                      <p:cBhvr>
                                        <p:cTn id="27" dur="500"/>
                                        <p:tgtEl>
                                          <p:spTgt spid="1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ppt_w</p:attrName>
                                        </p:attrNameLst>
                                      </p:cBhvr>
                                      <p:tavLst>
                                        <p:tav tm="0">
                                          <p:val>
                                            <p:fltVal val="0"/>
                                          </p:val>
                                        </p:tav>
                                        <p:tav tm="100000">
                                          <p:val>
                                            <p:strVal val="#ppt_w"/>
                                          </p:val>
                                        </p:tav>
                                      </p:tavLst>
                                    </p:anim>
                                    <p:anim calcmode="lin" valueType="num">
                                      <p:cBhvr>
                                        <p:cTn id="33" dur="1000" fill="hold"/>
                                        <p:tgtEl>
                                          <p:spTgt spid="4"/>
                                        </p:tgtEl>
                                        <p:attrNameLst>
                                          <p:attrName>ppt_h</p:attrName>
                                        </p:attrNameLst>
                                      </p:cBhvr>
                                      <p:tavLst>
                                        <p:tav tm="0">
                                          <p:val>
                                            <p:fltVal val="0"/>
                                          </p:val>
                                        </p:tav>
                                        <p:tav tm="100000">
                                          <p:val>
                                            <p:strVal val="#ppt_h"/>
                                          </p:val>
                                        </p:tav>
                                      </p:tavLst>
                                    </p:anim>
                                    <p:animEffect transition="in" filter="fade">
                                      <p:cBhvr>
                                        <p:cTn id="34" dur="1000"/>
                                        <p:tgtEl>
                                          <p:spTgt spid="4"/>
                                        </p:tgtEl>
                                      </p:cBhvr>
                                    </p:animEffec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3075"/>
                                        </p:tgtEl>
                                        <p:attrNameLst>
                                          <p:attrName>style.visibility</p:attrName>
                                        </p:attrNameLst>
                                      </p:cBhvr>
                                      <p:to>
                                        <p:strVal val="visible"/>
                                      </p:to>
                                    </p:set>
                                    <p:animEffect transition="in" filter="fade">
                                      <p:cBhvr>
                                        <p:cTn id="38" dur="1000"/>
                                        <p:tgtEl>
                                          <p:spTgt spid="3075"/>
                                        </p:tgtEl>
                                      </p:cBhvr>
                                    </p:animEffect>
                                    <p:anim calcmode="lin" valueType="num">
                                      <p:cBhvr>
                                        <p:cTn id="39" dur="1000" fill="hold"/>
                                        <p:tgtEl>
                                          <p:spTgt spid="3075"/>
                                        </p:tgtEl>
                                        <p:attrNameLst>
                                          <p:attrName>ppt_x</p:attrName>
                                        </p:attrNameLst>
                                      </p:cBhvr>
                                      <p:tavLst>
                                        <p:tav tm="0">
                                          <p:val>
                                            <p:strVal val="#ppt_x"/>
                                          </p:val>
                                        </p:tav>
                                        <p:tav tm="100000">
                                          <p:val>
                                            <p:strVal val="#ppt_x"/>
                                          </p:val>
                                        </p:tav>
                                      </p:tavLst>
                                    </p:anim>
                                    <p:anim calcmode="lin" valueType="num">
                                      <p:cBhvr>
                                        <p:cTn id="40" dur="1000" fill="hold"/>
                                        <p:tgtEl>
                                          <p:spTgt spid="3075"/>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00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1000"/>
                                        <p:tgtEl>
                                          <p:spTgt spid="109"/>
                                        </p:tgtEl>
                                      </p:cBhvr>
                                    </p:animEffect>
                                    <p:anim calcmode="lin" valueType="num">
                                      <p:cBhvr>
                                        <p:cTn id="44" dur="1000" fill="hold"/>
                                        <p:tgtEl>
                                          <p:spTgt spid="109"/>
                                        </p:tgtEl>
                                        <p:attrNameLst>
                                          <p:attrName>ppt_x</p:attrName>
                                        </p:attrNameLst>
                                      </p:cBhvr>
                                      <p:tavLst>
                                        <p:tav tm="0">
                                          <p:val>
                                            <p:strVal val="#ppt_x"/>
                                          </p:val>
                                        </p:tav>
                                        <p:tav tm="100000">
                                          <p:val>
                                            <p:strVal val="#ppt_x"/>
                                          </p:val>
                                        </p:tav>
                                      </p:tavLst>
                                    </p:anim>
                                    <p:anim calcmode="lin" valueType="num">
                                      <p:cBhvr>
                                        <p:cTn id="45"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1000"/>
                                        <p:tgtEl>
                                          <p:spTgt spid="113"/>
                                        </p:tgtEl>
                                      </p:cBhvr>
                                    </p:animEffect>
                                    <p:anim calcmode="lin" valueType="num">
                                      <p:cBhvr>
                                        <p:cTn id="51" dur="1000" fill="hold"/>
                                        <p:tgtEl>
                                          <p:spTgt spid="113"/>
                                        </p:tgtEl>
                                        <p:attrNameLst>
                                          <p:attrName>ppt_x</p:attrName>
                                        </p:attrNameLst>
                                      </p:cBhvr>
                                      <p:tavLst>
                                        <p:tav tm="0">
                                          <p:val>
                                            <p:strVal val="#ppt_x"/>
                                          </p:val>
                                        </p:tav>
                                        <p:tav tm="100000">
                                          <p:val>
                                            <p:strVal val="#ppt_x"/>
                                          </p:val>
                                        </p:tav>
                                      </p:tavLst>
                                    </p:anim>
                                    <p:anim calcmode="lin" valueType="num">
                                      <p:cBhvr>
                                        <p:cTn id="52"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01" grpId="0" animBg="1"/>
      <p:bldP spid="4" grpId="0"/>
      <p:bldP spid="104" grpId="0" animBg="1"/>
      <p:bldP spid="1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5742932" y="1444113"/>
            <a:ext cx="5921470" cy="476726"/>
          </a:xfrm>
          <a:prstGeom prst="roundRect">
            <a:avLst>
              <a:gd name="adj" fmla="val 17611"/>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a:effectLst/>
          <a:scene3d>
            <a:camera prst="orthographicFront">
              <a:rot lat="0" lon="0" rev="0"/>
            </a:camera>
            <a:lightRig rig="threePt" dir="t">
              <a:rot lat="0" lon="0" rev="1200000"/>
            </a:lightRig>
          </a:scene3d>
          <a:sp3d/>
        </p:spPr>
        <p:txBody>
          <a:bodyPr vert="horz" wrap="square" lIns="91440" tIns="45720" rIns="91440" bIns="45720" numCol="1" rtlCol="0" anchor="ctr" anchorCtr="0" compatLnSpc="1">
            <a:prstTxWarp prst="textNoShape">
              <a:avLst/>
            </a:prstTxWarp>
            <a:spAutoFit/>
          </a:bodyPr>
          <a:lstStyle/>
          <a:p>
            <a:pPr marL="461963" indent="-461963">
              <a:buSzPct val="125000"/>
              <a:buFont typeface="Wingdings" pitchFamily="2" charset="2"/>
              <a:buChar char="ü"/>
            </a:pPr>
            <a:r>
              <a:rPr lang="en-US" sz="2200" dirty="0" smtClean="0">
                <a:gradFill>
                  <a:gsLst>
                    <a:gs pos="0">
                      <a:srgbClr val="FFFFFF"/>
                    </a:gs>
                    <a:gs pos="100000">
                      <a:srgbClr val="FFFFFF"/>
                    </a:gs>
                  </a:gsLst>
                  <a:lin ang="5400000" scaled="0"/>
                </a:gradFill>
              </a:rPr>
              <a:t>Inventory Hardware and Software</a:t>
            </a:r>
            <a:endParaRPr lang="en-US" sz="2200" dirty="0">
              <a:gradFill>
                <a:gsLst>
                  <a:gs pos="0">
                    <a:srgbClr val="FFFFFF"/>
                  </a:gs>
                  <a:gs pos="100000">
                    <a:srgbClr val="FFFFFF"/>
                  </a:gs>
                </a:gsLst>
                <a:lin ang="5400000" scaled="0"/>
              </a:gradFill>
            </a:endParaRPr>
          </a:p>
        </p:txBody>
      </p:sp>
      <p:sp>
        <p:nvSpPr>
          <p:cNvPr id="21" name="Rounded Rectangle 20"/>
          <p:cNvSpPr/>
          <p:nvPr/>
        </p:nvSpPr>
        <p:spPr bwMode="auto">
          <a:xfrm>
            <a:off x="5742932" y="1994914"/>
            <a:ext cx="5921470" cy="476726"/>
          </a:xfrm>
          <a:prstGeom prst="roundRect">
            <a:avLst>
              <a:gd name="adj" fmla="val 17611"/>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a:effectLst/>
          <a:scene3d>
            <a:camera prst="orthographicFront">
              <a:rot lat="0" lon="0" rev="0"/>
            </a:camera>
            <a:lightRig rig="threePt" dir="t">
              <a:rot lat="0" lon="0" rev="1200000"/>
            </a:lightRig>
          </a:scene3d>
          <a:sp3d/>
        </p:spPr>
        <p:txBody>
          <a:bodyPr vert="horz" wrap="square" lIns="91440" tIns="45720" rIns="91440" bIns="45720" numCol="1" rtlCol="0" anchor="ctr" anchorCtr="0" compatLnSpc="1">
            <a:prstTxWarp prst="textNoShape">
              <a:avLst/>
            </a:prstTxWarp>
            <a:spAutoFit/>
          </a:bodyPr>
          <a:lstStyle/>
          <a:p>
            <a:pPr marL="461963" indent="-461963" fontAlgn="base">
              <a:spcBef>
                <a:spcPct val="0"/>
              </a:spcBef>
              <a:spcAft>
                <a:spcPct val="35000"/>
              </a:spcAft>
              <a:buSzPct val="125000"/>
              <a:buFont typeface="Wingdings" pitchFamily="2" charset="2"/>
              <a:buChar char="ü"/>
              <a:defRPr/>
            </a:pPr>
            <a:r>
              <a:rPr lang="en-US" sz="2200" dirty="0" smtClean="0">
                <a:gradFill>
                  <a:gsLst>
                    <a:gs pos="0">
                      <a:srgbClr val="FFFFFF"/>
                    </a:gs>
                    <a:gs pos="100000">
                      <a:srgbClr val="FFFFFF"/>
                    </a:gs>
                  </a:gsLst>
                  <a:lin ang="5400000" scaled="0"/>
                </a:gradFill>
              </a:rPr>
              <a:t>Manage updates</a:t>
            </a:r>
            <a:endParaRPr lang="en-US" sz="2200" dirty="0">
              <a:gradFill>
                <a:gsLst>
                  <a:gs pos="0">
                    <a:srgbClr val="FFFFFF"/>
                  </a:gs>
                  <a:gs pos="100000">
                    <a:srgbClr val="FFFFFF"/>
                  </a:gs>
                </a:gsLst>
                <a:lin ang="5400000" scaled="0"/>
              </a:gradFill>
            </a:endParaRPr>
          </a:p>
        </p:txBody>
      </p:sp>
      <p:sp>
        <p:nvSpPr>
          <p:cNvPr id="23" name="Rounded Rectangle 22"/>
          <p:cNvSpPr/>
          <p:nvPr/>
        </p:nvSpPr>
        <p:spPr bwMode="auto">
          <a:xfrm>
            <a:off x="5742932" y="2545715"/>
            <a:ext cx="5921470" cy="476726"/>
          </a:xfrm>
          <a:prstGeom prst="roundRect">
            <a:avLst>
              <a:gd name="adj" fmla="val 17611"/>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a:effectLst/>
          <a:scene3d>
            <a:camera prst="orthographicFront">
              <a:rot lat="0" lon="0" rev="0"/>
            </a:camera>
            <a:lightRig rig="threePt" dir="t">
              <a:rot lat="0" lon="0" rev="1200000"/>
            </a:lightRig>
          </a:scene3d>
          <a:sp3d/>
        </p:spPr>
        <p:txBody>
          <a:bodyPr vert="horz" wrap="square" lIns="91440" tIns="45720" rIns="91440" bIns="45720" numCol="1" rtlCol="0" anchor="ctr" anchorCtr="0" compatLnSpc="1">
            <a:prstTxWarp prst="textNoShape">
              <a:avLst/>
            </a:prstTxWarp>
            <a:spAutoFit/>
          </a:bodyPr>
          <a:lstStyle/>
          <a:p>
            <a:pPr marL="461963" indent="-461963">
              <a:buSzPct val="125000"/>
              <a:buFont typeface="Wingdings" pitchFamily="2" charset="2"/>
              <a:buChar char="ü"/>
            </a:pPr>
            <a:r>
              <a:rPr lang="en-US" sz="2200" dirty="0" smtClean="0">
                <a:gradFill>
                  <a:gsLst>
                    <a:gs pos="0">
                      <a:srgbClr val="FFFFFF"/>
                    </a:gs>
                    <a:gs pos="100000">
                      <a:srgbClr val="FFFFFF"/>
                    </a:gs>
                  </a:gsLst>
                  <a:lin ang="5400000" scaled="0"/>
                </a:gradFill>
              </a:rPr>
              <a:t>Proactively monitor PCs</a:t>
            </a:r>
            <a:endParaRPr lang="en-US" sz="2200" dirty="0">
              <a:gradFill>
                <a:gsLst>
                  <a:gs pos="0">
                    <a:srgbClr val="FFFFFF"/>
                  </a:gs>
                  <a:gs pos="100000">
                    <a:srgbClr val="FFFFFF"/>
                  </a:gs>
                </a:gsLst>
                <a:lin ang="5400000" scaled="0"/>
              </a:gradFill>
            </a:endParaRPr>
          </a:p>
        </p:txBody>
      </p:sp>
      <p:sp>
        <p:nvSpPr>
          <p:cNvPr id="24" name="Rounded Rectangle 23"/>
          <p:cNvSpPr/>
          <p:nvPr/>
        </p:nvSpPr>
        <p:spPr bwMode="auto">
          <a:xfrm>
            <a:off x="5742932" y="3096516"/>
            <a:ext cx="5921470" cy="476726"/>
          </a:xfrm>
          <a:prstGeom prst="roundRect">
            <a:avLst>
              <a:gd name="adj" fmla="val 17611"/>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a:effectLst/>
          <a:scene3d>
            <a:camera prst="orthographicFront">
              <a:rot lat="0" lon="0" rev="0"/>
            </a:camera>
            <a:lightRig rig="threePt" dir="t">
              <a:rot lat="0" lon="0" rev="1200000"/>
            </a:lightRig>
          </a:scene3d>
          <a:sp3d/>
        </p:spPr>
        <p:txBody>
          <a:bodyPr vert="horz" wrap="square" lIns="91440" tIns="45720" rIns="91440" bIns="45720" numCol="1" rtlCol="0" anchor="ctr" anchorCtr="0" compatLnSpc="1">
            <a:prstTxWarp prst="textNoShape">
              <a:avLst/>
            </a:prstTxWarp>
            <a:spAutoFit/>
          </a:bodyPr>
          <a:lstStyle/>
          <a:p>
            <a:pPr marL="461963" indent="-461963" fontAlgn="base">
              <a:spcBef>
                <a:spcPct val="0"/>
              </a:spcBef>
              <a:spcAft>
                <a:spcPct val="35000"/>
              </a:spcAft>
              <a:buSzPct val="125000"/>
              <a:buFont typeface="Wingdings" pitchFamily="2" charset="2"/>
              <a:buChar char="ü"/>
              <a:defRPr/>
            </a:pPr>
            <a:r>
              <a:rPr lang="en-US" sz="2200" dirty="0" smtClean="0">
                <a:gradFill>
                  <a:gsLst>
                    <a:gs pos="0">
                      <a:srgbClr val="FFFFFF"/>
                    </a:gs>
                    <a:gs pos="100000">
                      <a:srgbClr val="FFFFFF"/>
                    </a:gs>
                  </a:gsLst>
                  <a:lin ang="5400000" scaled="0"/>
                </a:gradFill>
              </a:rPr>
              <a:t>Provide remote assistance</a:t>
            </a:r>
            <a:endParaRPr lang="en-US" sz="2200" dirty="0">
              <a:gradFill>
                <a:gsLst>
                  <a:gs pos="0">
                    <a:srgbClr val="FFFFFF"/>
                  </a:gs>
                  <a:gs pos="100000">
                    <a:srgbClr val="FFFFFF"/>
                  </a:gs>
                </a:gsLst>
                <a:lin ang="5400000" scaled="0"/>
              </a:gradFill>
            </a:endParaRPr>
          </a:p>
        </p:txBody>
      </p:sp>
      <p:sp>
        <p:nvSpPr>
          <p:cNvPr id="25" name="Rounded Rectangle 24"/>
          <p:cNvSpPr/>
          <p:nvPr/>
        </p:nvSpPr>
        <p:spPr bwMode="auto">
          <a:xfrm>
            <a:off x="5742932" y="3647317"/>
            <a:ext cx="5921470" cy="476726"/>
          </a:xfrm>
          <a:prstGeom prst="roundRect">
            <a:avLst>
              <a:gd name="adj" fmla="val 17611"/>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a:effectLst/>
          <a:scene3d>
            <a:camera prst="orthographicFront">
              <a:rot lat="0" lon="0" rev="0"/>
            </a:camera>
            <a:lightRig rig="threePt" dir="t">
              <a:rot lat="0" lon="0" rev="1200000"/>
            </a:lightRig>
          </a:scene3d>
          <a:sp3d/>
        </p:spPr>
        <p:txBody>
          <a:bodyPr vert="horz" wrap="square" lIns="91440" tIns="45720" rIns="91440" bIns="45720" numCol="1" rtlCol="0" anchor="ctr" anchorCtr="0" compatLnSpc="1">
            <a:prstTxWarp prst="textNoShape">
              <a:avLst/>
            </a:prstTxWarp>
            <a:spAutoFit/>
          </a:bodyPr>
          <a:lstStyle/>
          <a:p>
            <a:pPr marL="461963" indent="-461963">
              <a:buSzPct val="125000"/>
              <a:buFont typeface="Wingdings" pitchFamily="2" charset="2"/>
              <a:buChar char="ü"/>
            </a:pPr>
            <a:r>
              <a:rPr lang="en-US" sz="2200" dirty="0">
                <a:gradFill>
                  <a:gsLst>
                    <a:gs pos="0">
                      <a:srgbClr val="FFFFFF"/>
                    </a:gs>
                    <a:gs pos="100000">
                      <a:srgbClr val="FFFFFF"/>
                    </a:gs>
                  </a:gsLst>
                  <a:lin ang="5400000" scaled="0"/>
                </a:gradFill>
              </a:rPr>
              <a:t>Protect PCs from malware</a:t>
            </a:r>
          </a:p>
        </p:txBody>
      </p:sp>
      <p:sp>
        <p:nvSpPr>
          <p:cNvPr id="26" name="Rounded Rectangle 25"/>
          <p:cNvSpPr/>
          <p:nvPr/>
        </p:nvSpPr>
        <p:spPr bwMode="auto">
          <a:xfrm>
            <a:off x="5742932" y="4198119"/>
            <a:ext cx="5921470" cy="476726"/>
          </a:xfrm>
          <a:prstGeom prst="roundRect">
            <a:avLst>
              <a:gd name="adj" fmla="val 17611"/>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a:effectLst/>
          <a:scene3d>
            <a:camera prst="orthographicFront">
              <a:rot lat="0" lon="0" rev="0"/>
            </a:camera>
            <a:lightRig rig="threePt" dir="t">
              <a:rot lat="0" lon="0" rev="1200000"/>
            </a:lightRig>
          </a:scene3d>
          <a:sp3d/>
        </p:spPr>
        <p:txBody>
          <a:bodyPr vert="horz" wrap="square" lIns="91440" tIns="45720" rIns="91440" bIns="45720" numCol="1" rtlCol="0" anchor="ctr" anchorCtr="0" compatLnSpc="1">
            <a:prstTxWarp prst="textNoShape">
              <a:avLst/>
            </a:prstTxWarp>
            <a:spAutoFit/>
          </a:bodyPr>
          <a:lstStyle/>
          <a:p>
            <a:pPr marL="461963" indent="-461963">
              <a:buSzPct val="125000"/>
              <a:buFont typeface="Wingdings" pitchFamily="2" charset="2"/>
              <a:buChar char="ü"/>
            </a:pPr>
            <a:r>
              <a:rPr lang="en-US" sz="2200" dirty="0" smtClean="0">
                <a:gradFill>
                  <a:gsLst>
                    <a:gs pos="0">
                      <a:srgbClr val="FFFFFF"/>
                    </a:gs>
                    <a:gs pos="100000">
                      <a:srgbClr val="FFFFFF"/>
                    </a:gs>
                  </a:gsLst>
                  <a:lin ang="5400000" scaled="0"/>
                </a:gradFill>
              </a:rPr>
              <a:t>Set security policies</a:t>
            </a:r>
            <a:endParaRPr lang="en-US" sz="2200" dirty="0">
              <a:gradFill>
                <a:gsLst>
                  <a:gs pos="0">
                    <a:srgbClr val="FFFFFF"/>
                  </a:gs>
                  <a:gs pos="100000">
                    <a:srgbClr val="FFFFFF"/>
                  </a:gs>
                </a:gsLst>
                <a:lin ang="5400000" scaled="0"/>
              </a:gradFill>
            </a:endParaRPr>
          </a:p>
        </p:txBody>
      </p:sp>
      <p:pic>
        <p:nvPicPr>
          <p:cNvPr id="28" name="Picture 27" descr="cloud 1.png"/>
          <p:cNvPicPr>
            <a:picLocks noChangeAspect="1"/>
          </p:cNvPicPr>
          <p:nvPr/>
        </p:nvPicPr>
        <p:blipFill>
          <a:blip r:embed="rId3" cstate="print"/>
          <a:stretch>
            <a:fillRect/>
          </a:stretch>
        </p:blipFill>
        <p:spPr>
          <a:xfrm rot="871165" flipH="1">
            <a:off x="2498746" y="1212615"/>
            <a:ext cx="3313504" cy="1757699"/>
          </a:xfrm>
          <a:prstGeom prst="rect">
            <a:avLst/>
          </a:prstGeom>
        </p:spPr>
      </p:pic>
      <p:pic>
        <p:nvPicPr>
          <p:cNvPr id="29" name="Picture 3"/>
          <p:cNvPicPr>
            <a:picLocks noChangeAspect="1" noChangeArrowheads="1"/>
          </p:cNvPicPr>
          <p:nvPr/>
        </p:nvPicPr>
        <p:blipFill>
          <a:blip r:embed="rId4" cstate="print"/>
          <a:stretch>
            <a:fillRect/>
          </a:stretch>
        </p:blipFill>
        <p:spPr bwMode="auto">
          <a:xfrm>
            <a:off x="680515" y="1709768"/>
            <a:ext cx="3529977" cy="2646308"/>
          </a:xfrm>
          <a:prstGeom prst="roundRect">
            <a:avLst>
              <a:gd name="adj" fmla="val 912"/>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perspectiveHeroicExtremeRightFacing"/>
            <a:lightRig rig="threePt" dir="t"/>
          </a:scene3d>
        </p:spPr>
      </p:pic>
      <p:grpSp>
        <p:nvGrpSpPr>
          <p:cNvPr id="16" name="Group 15"/>
          <p:cNvGrpSpPr/>
          <p:nvPr/>
        </p:nvGrpSpPr>
        <p:grpSpPr>
          <a:xfrm>
            <a:off x="524422" y="4876800"/>
            <a:ext cx="11139980" cy="1624781"/>
            <a:chOff x="242888" y="5004619"/>
            <a:chExt cx="11139980" cy="1624781"/>
          </a:xfrm>
          <a:effectLst/>
        </p:grpSpPr>
        <p:sp>
          <p:nvSpPr>
            <p:cNvPr id="19" name="Rounded Rectangle 18"/>
            <p:cNvSpPr/>
            <p:nvPr/>
          </p:nvSpPr>
          <p:spPr bwMode="auto">
            <a:xfrm>
              <a:off x="242888" y="5004619"/>
              <a:ext cx="11139980" cy="1624781"/>
            </a:xfrm>
            <a:prstGeom prst="roundRect">
              <a:avLst>
                <a:gd name="adj" fmla="val 11507"/>
              </a:avLst>
            </a:prstGeom>
            <a:gradFill>
              <a:gsLst>
                <a:gs pos="0">
                  <a:srgbClr val="FFFFFF">
                    <a:alpha val="50000"/>
                  </a:srgbClr>
                </a:gs>
                <a:gs pos="100000">
                  <a:srgbClr val="FFFFFF">
                    <a:alpha val="0"/>
                  </a:srgbClr>
                </a:gs>
              </a:gsLst>
              <a:lin ang="0" scaled="1"/>
            </a:gradFill>
            <a:ln w="12700">
              <a:solidFill>
                <a:srgbClr val="FFFFFF">
                  <a:alpha val="50000"/>
                </a:srgbClr>
              </a:solidFill>
              <a:headEnd type="none" w="med" len="med"/>
              <a:tailEnd type="none" w="med" len="med"/>
            </a:ln>
            <a:effectLst/>
            <a:scene3d>
              <a:camera prst="orthographicFront">
                <a:rot lat="0" lon="0" rev="0"/>
              </a:camera>
              <a:lightRig rig="threePt" dir="t">
                <a:rot lat="0" lon="0" rev="1200000"/>
              </a:lightRig>
            </a:scene3d>
            <a:sp3d/>
          </p:spPr>
          <p:txBody>
            <a:bodyPr vert="horz" wrap="square" lIns="91440" tIns="45720" rIns="91440" bIns="45720" numCol="1" rtlCol="0" anchor="t" anchorCtr="0" compatLnSpc="1">
              <a:prstTxWarp prst="textNoShape">
                <a:avLst/>
              </a:prstTxWarp>
            </a:bodyPr>
            <a:lstStyle/>
            <a:p>
              <a:pPr marL="3429000" lvl="0">
                <a:buSzPct val="125000"/>
              </a:pPr>
              <a:r>
                <a:rPr lang="en-US" sz="2400" dirty="0" smtClean="0">
                  <a:gradFill>
                    <a:gsLst>
                      <a:gs pos="0">
                        <a:srgbClr val="FFFFFF"/>
                      </a:gs>
                      <a:gs pos="100000">
                        <a:srgbClr val="FFFFFF"/>
                      </a:gs>
                    </a:gsLst>
                    <a:lin ang="5400000" scaled="0"/>
                  </a:gradFill>
                </a:rPr>
                <a:t>     </a:t>
              </a:r>
            </a:p>
            <a:p>
              <a:pPr marL="3429000" lvl="0">
                <a:buSzPct val="125000"/>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   Gives customers the best Windows experience</a:t>
              </a:r>
            </a:p>
          </p:txBody>
        </p:sp>
        <p:sp>
          <p:nvSpPr>
            <p:cNvPr id="33" name="Rounded Rectangle 32"/>
            <p:cNvSpPr/>
            <p:nvPr/>
          </p:nvSpPr>
          <p:spPr bwMode="ltGray">
            <a:xfrm>
              <a:off x="4136478" y="5956440"/>
              <a:ext cx="6324600" cy="497562"/>
            </a:xfrm>
            <a:prstGeom prst="roundRect">
              <a:avLst>
                <a:gd name="adj" fmla="val 24285"/>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a:effectLst/>
            <a:scene3d>
              <a:camera prst="orthographicFront">
                <a:rot lat="0" lon="0" rev="0"/>
              </a:camera>
              <a:lightRig rig="threePt" dir="t">
                <a:rot lat="0" lon="0" rev="1200000"/>
              </a:lightRig>
            </a:scene3d>
            <a:sp3d/>
          </p:spPr>
          <p:txBody>
            <a:bodyPr vert="horz" wrap="square" lIns="91440" tIns="45720" rIns="91440" bIns="45720" numCol="1" rtlCol="0" anchor="ctr" anchorCtr="0" compatLnSpc="1">
              <a:prstTxWarp prst="textNoShape">
                <a:avLst/>
              </a:prstTxWarp>
              <a:spAutoFit/>
            </a:bodyPr>
            <a:lstStyle/>
            <a:p>
              <a:pPr marL="0" lvl="1">
                <a:buSzPct val="125000"/>
              </a:pPr>
              <a:r>
                <a:rPr lang="en-US" altLang="zh-CN" sz="2200" dirty="0" smtClean="0">
                  <a:gradFill>
                    <a:gsLst>
                      <a:gs pos="0">
                        <a:srgbClr val="FFFFFF"/>
                      </a:gs>
                      <a:gs pos="100000">
                        <a:srgbClr val="FFFFFF"/>
                      </a:gs>
                    </a:gsLst>
                    <a:lin ang="5400000" scaled="0"/>
                  </a:gradFill>
                </a:rPr>
                <a:t>Windows 7 Enterprise license rights included</a:t>
              </a:r>
              <a:endParaRPr lang="en-US" altLang="zh-CN" sz="2200" dirty="0">
                <a:gradFill>
                  <a:gsLst>
                    <a:gs pos="0">
                      <a:srgbClr val="FFFFFF"/>
                    </a:gs>
                    <a:gs pos="100000">
                      <a:srgbClr val="FFFFFF"/>
                    </a:gs>
                  </a:gsLst>
                  <a:lin ang="5400000" scaled="0"/>
                </a:gradFill>
              </a:endParaRPr>
            </a:p>
          </p:txBody>
        </p:sp>
      </p:grpSp>
      <p:pic>
        <p:nvPicPr>
          <p:cNvPr id="17" name="Picture 3" descr="C:\Users\aheaton\Desktop\PMGb_Win7_default_desktop.jpg"/>
          <p:cNvPicPr>
            <a:picLocks noChangeAspect="1" noChangeArrowheads="1"/>
          </p:cNvPicPr>
          <p:nvPr/>
        </p:nvPicPr>
        <p:blipFill>
          <a:blip r:embed="rId5" cstate="print"/>
          <a:srcRect/>
          <a:stretch>
            <a:fillRect/>
          </a:stretch>
        </p:blipFill>
        <p:spPr bwMode="auto">
          <a:xfrm>
            <a:off x="2208212" y="5085101"/>
            <a:ext cx="1804213" cy="1205542"/>
          </a:xfrm>
          <a:prstGeom prst="rect">
            <a:avLst/>
          </a:prstGeom>
          <a:solidFill>
            <a:srgbClr val="FFFFFF">
              <a:shade val="85000"/>
            </a:srgbClr>
          </a:solidFill>
          <a:ln w="190500" cap="rnd">
            <a:noFill/>
          </a:ln>
          <a:effectLst/>
          <a:scene3d>
            <a:camera prst="perspectiveHeroicExtremeLeftFacing"/>
            <a:lightRig rig="soft" dir="t"/>
          </a:scene3d>
          <a:sp3d prstMaterial="matte">
            <a:contourClr>
              <a:srgbClr val="C0C0C0"/>
            </a:contourClr>
          </a:sp3d>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454" y="5117376"/>
            <a:ext cx="1423443" cy="1207224"/>
          </a:xfrm>
          <a:prstGeom prst="rect">
            <a:avLst/>
          </a:prstGeom>
        </p:spPr>
      </p:pic>
      <p:sp>
        <p:nvSpPr>
          <p:cNvPr id="27" name="Title 17"/>
          <p:cNvSpPr txBox="1">
            <a:spLocks/>
          </p:cNvSpPr>
          <p:nvPr/>
        </p:nvSpPr>
        <p:spPr>
          <a:xfrm>
            <a:off x="481013" y="876015"/>
            <a:ext cx="11615737" cy="387798"/>
          </a:xfrm>
          <a:prstGeom prst="rect">
            <a:avLst/>
          </a:prstGeom>
        </p:spPr>
        <p:txBody>
          <a:bodyPr vert="horz" wrap="square" lIns="0" tIns="0" rIns="0" bIns="0" rtlCol="0" anchor="t">
            <a:spAutoFit/>
          </a:bodyPr>
          <a:lstStyle>
            <a:lvl1pPr algn="l" defTabSz="914325" rtl="0" eaLnBrk="1" latinLnBrk="0" hangingPunct="1">
              <a:lnSpc>
                <a:spcPct val="90000"/>
              </a:lnSpc>
              <a:spcBef>
                <a:spcPct val="0"/>
              </a:spcBef>
              <a:buNone/>
              <a:defRPr lang="en-US" sz="4800" b="0" kern="1200" cap="none" spc="-151"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2800" spc="-100" dirty="0" smtClean="0">
                <a:gradFill flip="none" rotWithShape="1">
                  <a:gsLst>
                    <a:gs pos="0">
                      <a:schemeClr val="tx2"/>
                    </a:gs>
                    <a:gs pos="100000">
                      <a:schemeClr val="tx2"/>
                    </a:gs>
                  </a:gsLst>
                  <a:lin ang="5400000" scaled="0"/>
                  <a:tileRect/>
                </a:gradFill>
                <a:latin typeface="Segoe Light" pitchFamily="34" charset="0"/>
              </a:rPr>
              <a:t>Manage </a:t>
            </a:r>
            <a:r>
              <a:rPr lang="en-US" sz="2800" spc="-100" dirty="0">
                <a:gradFill flip="none" rotWithShape="1">
                  <a:gsLst>
                    <a:gs pos="0">
                      <a:schemeClr val="tx2"/>
                    </a:gs>
                    <a:gs pos="100000">
                      <a:schemeClr val="tx2"/>
                    </a:gs>
                  </a:gsLst>
                  <a:lin ang="5400000" scaled="0"/>
                  <a:tileRect/>
                </a:gradFill>
                <a:latin typeface="Segoe Light" pitchFamily="34" charset="0"/>
              </a:rPr>
              <a:t>and secure PCs with simple, Web-based administration console</a:t>
            </a:r>
          </a:p>
        </p:txBody>
      </p:sp>
      <p:pic>
        <p:nvPicPr>
          <p:cNvPr id="30" name="Picture 29" descr="intune_logo_white copy.png"/>
          <p:cNvPicPr>
            <a:picLocks noChangeAspect="1"/>
          </p:cNvPicPr>
          <p:nvPr/>
        </p:nvPicPr>
        <p:blipFill>
          <a:blip r:embed="rId7"/>
          <a:stretch>
            <a:fillRect/>
          </a:stretch>
        </p:blipFill>
        <p:spPr>
          <a:xfrm>
            <a:off x="512762" y="228600"/>
            <a:ext cx="4863247" cy="560183"/>
          </a:xfrm>
          <a:prstGeom prst="rect">
            <a:avLst/>
          </a:prstGeom>
        </p:spPr>
      </p:pic>
    </p:spTree>
    <p:extLst>
      <p:ext uri="{BB962C8B-B14F-4D97-AF65-F5344CB8AC3E}">
        <p14:creationId xmlns:p14="http://schemas.microsoft.com/office/powerpoint/2010/main" val="2835363031"/>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bwMode="auto">
          <a:xfrm>
            <a:off x="8927507" y="997527"/>
            <a:ext cx="2673366" cy="5555673"/>
          </a:xfrm>
          <a:prstGeom prst="rect">
            <a:avLst/>
          </a:prstGeom>
          <a:gradFill flip="none" rotWithShape="1">
            <a:gsLst>
              <a:gs pos="0">
                <a:schemeClr val="accent4"/>
              </a:gs>
              <a:gs pos="99000">
                <a:schemeClr val="accent4">
                  <a:alpha val="0"/>
                </a:schemeClr>
              </a:gs>
            </a:gsLst>
            <a:lin ang="5400000" scaled="1"/>
            <a:tileRect/>
          </a:gradFill>
          <a:ln w="12700">
            <a:solidFill>
              <a:schemeClr val="accent4">
                <a:alpha val="50000"/>
              </a:schemeClr>
            </a:solidFill>
          </a:ln>
        </p:spPr>
        <p:txBody>
          <a:bodyPr wrap="none" anchor="ctr" anchorCtr="0">
            <a:noAutofit/>
          </a:bodyPr>
          <a:lstStyle/>
          <a:p>
            <a:pPr algn="ctr"/>
            <a:endParaRPr lang="en-US" altLang="zh-CN" sz="3200" dirty="0">
              <a:gradFill>
                <a:gsLst>
                  <a:gs pos="0">
                    <a:schemeClr val="tx1"/>
                  </a:gs>
                  <a:gs pos="99000">
                    <a:schemeClr val="tx1"/>
                  </a:gs>
                </a:gsLst>
                <a:lin ang="5400000" scaled="1"/>
              </a:gradFill>
              <a:latin typeface="Segoe" pitchFamily="34" charset="0"/>
            </a:endParaRPr>
          </a:p>
        </p:txBody>
      </p:sp>
      <p:sp>
        <p:nvSpPr>
          <p:cNvPr id="93" name="Rectangle 92"/>
          <p:cNvSpPr/>
          <p:nvPr/>
        </p:nvSpPr>
        <p:spPr bwMode="auto">
          <a:xfrm>
            <a:off x="6135536" y="997527"/>
            <a:ext cx="2673366" cy="5555673"/>
          </a:xfrm>
          <a:prstGeom prst="rect">
            <a:avLst/>
          </a:prstGeom>
          <a:gradFill flip="none" rotWithShape="1">
            <a:gsLst>
              <a:gs pos="0">
                <a:schemeClr val="accent3"/>
              </a:gs>
              <a:gs pos="99000">
                <a:schemeClr val="accent3">
                  <a:alpha val="0"/>
                </a:schemeClr>
              </a:gs>
            </a:gsLst>
            <a:lin ang="5400000" scaled="1"/>
            <a:tileRect/>
          </a:gradFill>
          <a:ln w="12700">
            <a:solidFill>
              <a:schemeClr val="accent3">
                <a:alpha val="50000"/>
              </a:schemeClr>
            </a:solidFill>
          </a:ln>
        </p:spPr>
        <p:txBody>
          <a:bodyPr wrap="none" anchor="ctr" anchorCtr="0">
            <a:noAutofit/>
          </a:bodyPr>
          <a:lstStyle/>
          <a:p>
            <a:pPr algn="ctr"/>
            <a:endParaRPr lang="en-US" altLang="zh-CN" sz="3200" dirty="0">
              <a:gradFill>
                <a:gsLst>
                  <a:gs pos="0">
                    <a:schemeClr val="tx1"/>
                  </a:gs>
                  <a:gs pos="99000">
                    <a:schemeClr val="tx1"/>
                  </a:gs>
                </a:gsLst>
                <a:lin ang="5400000" scaled="1"/>
              </a:gradFill>
              <a:latin typeface="Segoe" pitchFamily="34" charset="0"/>
            </a:endParaRPr>
          </a:p>
        </p:txBody>
      </p:sp>
      <p:sp>
        <p:nvSpPr>
          <p:cNvPr id="92" name="Rectangle 91"/>
          <p:cNvSpPr/>
          <p:nvPr/>
        </p:nvSpPr>
        <p:spPr bwMode="auto">
          <a:xfrm>
            <a:off x="3343565" y="997527"/>
            <a:ext cx="2673366" cy="5555673"/>
          </a:xfrm>
          <a:prstGeom prst="rect">
            <a:avLst/>
          </a:prstGeom>
          <a:gradFill flip="none" rotWithShape="1">
            <a:gsLst>
              <a:gs pos="0">
                <a:schemeClr val="accent2"/>
              </a:gs>
              <a:gs pos="99000">
                <a:schemeClr val="accent2">
                  <a:alpha val="0"/>
                </a:schemeClr>
              </a:gs>
            </a:gsLst>
            <a:lin ang="5400000" scaled="1"/>
            <a:tileRect/>
          </a:gradFill>
          <a:ln w="12700">
            <a:solidFill>
              <a:schemeClr val="accent2">
                <a:alpha val="50000"/>
              </a:schemeClr>
            </a:solidFill>
          </a:ln>
        </p:spPr>
        <p:txBody>
          <a:bodyPr wrap="none" anchor="ctr" anchorCtr="0">
            <a:noAutofit/>
          </a:bodyPr>
          <a:lstStyle/>
          <a:p>
            <a:pPr algn="ctr"/>
            <a:endParaRPr lang="en-US" altLang="zh-CN" sz="3200" dirty="0">
              <a:gradFill>
                <a:gsLst>
                  <a:gs pos="0">
                    <a:schemeClr val="tx1"/>
                  </a:gs>
                  <a:gs pos="99000">
                    <a:schemeClr val="tx1"/>
                  </a:gs>
                </a:gsLst>
                <a:lin ang="5400000" scaled="1"/>
              </a:gradFill>
              <a:latin typeface="Segoe" pitchFamily="34" charset="0"/>
            </a:endParaRPr>
          </a:p>
        </p:txBody>
      </p:sp>
      <p:sp>
        <p:nvSpPr>
          <p:cNvPr id="3" name="Rectangle 2"/>
          <p:cNvSpPr/>
          <p:nvPr/>
        </p:nvSpPr>
        <p:spPr bwMode="auto">
          <a:xfrm>
            <a:off x="514350" y="1440423"/>
            <a:ext cx="11158538" cy="548640"/>
          </a:xfrm>
          <a:prstGeom prst="rect">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a:endParaRPr lang="en-US" sz="3200" dirty="0">
              <a:gradFill>
                <a:gsLst>
                  <a:gs pos="0">
                    <a:schemeClr val="tx1"/>
                  </a:gs>
                  <a:gs pos="99000">
                    <a:schemeClr val="tx1"/>
                  </a:gs>
                </a:gsLst>
                <a:lin ang="5400000" scaled="1"/>
              </a:gradFill>
              <a:latin typeface="Segoe" pitchFamily="34" charset="0"/>
            </a:endParaRPr>
          </a:p>
        </p:txBody>
      </p:sp>
      <p:sp>
        <p:nvSpPr>
          <p:cNvPr id="48" name="Rectangle 47"/>
          <p:cNvSpPr/>
          <p:nvPr/>
        </p:nvSpPr>
        <p:spPr bwMode="auto">
          <a:xfrm>
            <a:off x="514350" y="2013091"/>
            <a:ext cx="11158538" cy="548640"/>
          </a:xfrm>
          <a:prstGeom prst="rect">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a:endParaRPr lang="en-US" sz="3200" dirty="0">
              <a:gradFill>
                <a:gsLst>
                  <a:gs pos="0">
                    <a:schemeClr val="tx1"/>
                  </a:gs>
                  <a:gs pos="99000">
                    <a:schemeClr val="tx1"/>
                  </a:gs>
                </a:gsLst>
                <a:lin ang="5400000" scaled="1"/>
              </a:gradFill>
              <a:latin typeface="Segoe" pitchFamily="34" charset="0"/>
            </a:endParaRPr>
          </a:p>
        </p:txBody>
      </p:sp>
      <p:sp>
        <p:nvSpPr>
          <p:cNvPr id="49" name="Rectangle 48"/>
          <p:cNvSpPr/>
          <p:nvPr/>
        </p:nvSpPr>
        <p:spPr bwMode="auto">
          <a:xfrm>
            <a:off x="514350" y="2585759"/>
            <a:ext cx="11158538" cy="548640"/>
          </a:xfrm>
          <a:prstGeom prst="rect">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a:endParaRPr lang="en-US" sz="3200" dirty="0">
              <a:gradFill>
                <a:gsLst>
                  <a:gs pos="0">
                    <a:schemeClr val="tx1"/>
                  </a:gs>
                  <a:gs pos="99000">
                    <a:schemeClr val="tx1"/>
                  </a:gs>
                </a:gsLst>
                <a:lin ang="5400000" scaled="1"/>
              </a:gradFill>
              <a:latin typeface="Segoe" pitchFamily="34" charset="0"/>
            </a:endParaRPr>
          </a:p>
        </p:txBody>
      </p:sp>
      <p:sp>
        <p:nvSpPr>
          <p:cNvPr id="50" name="Rectangle 49"/>
          <p:cNvSpPr/>
          <p:nvPr/>
        </p:nvSpPr>
        <p:spPr bwMode="auto">
          <a:xfrm>
            <a:off x="514350" y="3158427"/>
            <a:ext cx="11158538" cy="548640"/>
          </a:xfrm>
          <a:prstGeom prst="rect">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a:endParaRPr lang="en-US" sz="3200" dirty="0">
              <a:gradFill>
                <a:gsLst>
                  <a:gs pos="0">
                    <a:schemeClr val="tx1"/>
                  </a:gs>
                  <a:gs pos="99000">
                    <a:schemeClr val="tx1"/>
                  </a:gs>
                </a:gsLst>
                <a:lin ang="5400000" scaled="1"/>
              </a:gradFill>
              <a:latin typeface="Segoe" pitchFamily="34" charset="0"/>
            </a:endParaRPr>
          </a:p>
        </p:txBody>
      </p:sp>
      <p:sp>
        <p:nvSpPr>
          <p:cNvPr id="51" name="Rectangle 50"/>
          <p:cNvSpPr/>
          <p:nvPr/>
        </p:nvSpPr>
        <p:spPr bwMode="auto">
          <a:xfrm>
            <a:off x="514350" y="3731095"/>
            <a:ext cx="11158538" cy="548640"/>
          </a:xfrm>
          <a:prstGeom prst="rect">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a:endParaRPr lang="en-US" sz="3200" dirty="0">
              <a:gradFill>
                <a:gsLst>
                  <a:gs pos="0">
                    <a:schemeClr val="tx1"/>
                  </a:gs>
                  <a:gs pos="99000">
                    <a:schemeClr val="tx1"/>
                  </a:gs>
                </a:gsLst>
                <a:lin ang="5400000" scaled="1"/>
              </a:gradFill>
              <a:latin typeface="Segoe" pitchFamily="34" charset="0"/>
            </a:endParaRPr>
          </a:p>
        </p:txBody>
      </p:sp>
      <p:sp>
        <p:nvSpPr>
          <p:cNvPr id="52" name="Rectangle 51"/>
          <p:cNvSpPr/>
          <p:nvPr/>
        </p:nvSpPr>
        <p:spPr bwMode="auto">
          <a:xfrm>
            <a:off x="514350" y="4303763"/>
            <a:ext cx="11158538" cy="548640"/>
          </a:xfrm>
          <a:prstGeom prst="rect">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a:endParaRPr lang="en-US" sz="3200" dirty="0">
              <a:gradFill>
                <a:gsLst>
                  <a:gs pos="0">
                    <a:schemeClr val="tx1"/>
                  </a:gs>
                  <a:gs pos="99000">
                    <a:schemeClr val="tx1"/>
                  </a:gs>
                </a:gsLst>
                <a:lin ang="5400000" scaled="1"/>
              </a:gradFill>
              <a:latin typeface="Segoe" pitchFamily="34" charset="0"/>
            </a:endParaRPr>
          </a:p>
        </p:txBody>
      </p:sp>
      <p:sp>
        <p:nvSpPr>
          <p:cNvPr id="53" name="Rectangle 52"/>
          <p:cNvSpPr/>
          <p:nvPr/>
        </p:nvSpPr>
        <p:spPr bwMode="auto">
          <a:xfrm>
            <a:off x="514350" y="4876431"/>
            <a:ext cx="11158538" cy="548640"/>
          </a:xfrm>
          <a:prstGeom prst="rect">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a:endParaRPr lang="en-US" sz="3200" dirty="0">
              <a:gradFill>
                <a:gsLst>
                  <a:gs pos="0">
                    <a:schemeClr val="tx1"/>
                  </a:gs>
                  <a:gs pos="99000">
                    <a:schemeClr val="tx1"/>
                  </a:gs>
                </a:gsLst>
                <a:lin ang="5400000" scaled="1"/>
              </a:gradFill>
              <a:latin typeface="Segoe" pitchFamily="34" charset="0"/>
            </a:endParaRPr>
          </a:p>
        </p:txBody>
      </p:sp>
      <p:sp>
        <p:nvSpPr>
          <p:cNvPr id="60" name="Rectangle 59"/>
          <p:cNvSpPr/>
          <p:nvPr/>
        </p:nvSpPr>
        <p:spPr bwMode="auto">
          <a:xfrm>
            <a:off x="514350" y="5449099"/>
            <a:ext cx="11158538" cy="548640"/>
          </a:xfrm>
          <a:prstGeom prst="rect">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a:endParaRPr lang="en-US" sz="3200" dirty="0">
              <a:gradFill>
                <a:gsLst>
                  <a:gs pos="0">
                    <a:schemeClr val="tx1"/>
                  </a:gs>
                  <a:gs pos="99000">
                    <a:schemeClr val="tx1"/>
                  </a:gs>
                </a:gsLst>
                <a:lin ang="5400000" scaled="1"/>
              </a:gradFill>
              <a:latin typeface="Segoe" pitchFamily="34" charset="0"/>
            </a:endParaRPr>
          </a:p>
        </p:txBody>
      </p:sp>
      <p:sp>
        <p:nvSpPr>
          <p:cNvPr id="61" name="Rectangle 60"/>
          <p:cNvSpPr/>
          <p:nvPr/>
        </p:nvSpPr>
        <p:spPr bwMode="auto">
          <a:xfrm>
            <a:off x="514350" y="6021771"/>
            <a:ext cx="11158538" cy="548640"/>
          </a:xfrm>
          <a:prstGeom prst="rect">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a:endParaRPr lang="en-US" sz="3200" dirty="0">
              <a:gradFill>
                <a:gsLst>
                  <a:gs pos="0">
                    <a:schemeClr val="tx1"/>
                  </a:gs>
                  <a:gs pos="99000">
                    <a:schemeClr val="tx1"/>
                  </a:gs>
                </a:gsLst>
                <a:lin ang="5400000" scaled="1"/>
              </a:gradFill>
              <a:latin typeface="Segoe" pitchFamily="34" charset="0"/>
            </a:endParaRPr>
          </a:p>
        </p:txBody>
      </p:sp>
      <p:sp>
        <p:nvSpPr>
          <p:cNvPr id="106" name="RTM"/>
          <p:cNvSpPr/>
          <p:nvPr/>
        </p:nvSpPr>
        <p:spPr bwMode="auto">
          <a:xfrm>
            <a:off x="7209327" y="3885550"/>
            <a:ext cx="525785"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2010</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07" name="RTM"/>
          <p:cNvSpPr/>
          <p:nvPr/>
        </p:nvSpPr>
        <p:spPr bwMode="auto">
          <a:xfrm>
            <a:off x="9978857" y="2720074"/>
            <a:ext cx="570669"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2012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08" name="RTM"/>
          <p:cNvSpPr/>
          <p:nvPr/>
        </p:nvSpPr>
        <p:spPr bwMode="auto">
          <a:xfrm>
            <a:off x="9978857" y="2148442"/>
            <a:ext cx="570669"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2012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09" name="RTM"/>
          <p:cNvSpPr/>
          <p:nvPr/>
        </p:nvSpPr>
        <p:spPr bwMode="auto">
          <a:xfrm>
            <a:off x="9978857" y="1570715"/>
            <a:ext cx="570669"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2012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10" name="Beta 1"/>
          <p:cNvSpPr/>
          <p:nvPr/>
        </p:nvSpPr>
        <p:spPr bwMode="auto">
          <a:xfrm>
            <a:off x="10120722" y="5009960"/>
            <a:ext cx="286938"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V1</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13" name="Beta 1"/>
          <p:cNvSpPr/>
          <p:nvPr/>
        </p:nvSpPr>
        <p:spPr bwMode="auto">
          <a:xfrm>
            <a:off x="4140036" y="4436989"/>
            <a:ext cx="1080424"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2009</a:t>
            </a:r>
            <a:r>
              <a:rPr lang="en-US" altLang="zh-CN" sz="2000" kern="0" spc="-100" dirty="0" smtClean="0">
                <a:ln w="18415" cmpd="sng">
                  <a:noFill/>
                  <a:prstDash val="solid"/>
                </a:ln>
                <a:gradFill>
                  <a:gsLst>
                    <a:gs pos="0">
                      <a:schemeClr val="tx1"/>
                    </a:gs>
                    <a:gs pos="86000">
                      <a:schemeClr val="tx1"/>
                    </a:gs>
                  </a:gsLst>
                  <a:lin ang="5400000" scaled="1"/>
                </a:gradFill>
                <a:cs typeface="Segoe UI" pitchFamily="34" charset="0"/>
              </a:rPr>
              <a:t> &amp; </a:t>
            </a: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R2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14" name="RTM"/>
          <p:cNvSpPr/>
          <p:nvPr/>
        </p:nvSpPr>
        <p:spPr bwMode="auto">
          <a:xfrm>
            <a:off x="6805581" y="3257331"/>
            <a:ext cx="1333277" cy="343013"/>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2010</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15" name="Beta 1"/>
          <p:cNvSpPr/>
          <p:nvPr/>
        </p:nvSpPr>
        <p:spPr bwMode="auto">
          <a:xfrm>
            <a:off x="4245033" y="1570716"/>
            <a:ext cx="870431"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a:ln w="18415" cmpd="sng">
                  <a:noFill/>
                  <a:prstDash val="solid"/>
                </a:ln>
                <a:gradFill>
                  <a:gsLst>
                    <a:gs pos="0">
                      <a:schemeClr val="tx1"/>
                    </a:gs>
                    <a:gs pos="86000">
                      <a:schemeClr val="tx1"/>
                    </a:gs>
                  </a:gsLst>
                  <a:lin ang="5400000" scaled="1"/>
                </a:gradFill>
                <a:cs typeface="Segoe UI" pitchFamily="34" charset="0"/>
              </a:rPr>
              <a:t>2007 </a:t>
            </a: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R2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pic>
        <p:nvPicPr>
          <p:cNvPr id="116" name="Picture 4" descr="C:\Documents and Settings\Eva\My Documents\336\SysCnt-DPM_h_rgb_r.png"/>
          <p:cNvPicPr>
            <a:picLocks noChangeAspect="1" noChangeArrowheads="1"/>
          </p:cNvPicPr>
          <p:nvPr/>
        </p:nvPicPr>
        <p:blipFill>
          <a:blip r:embed="rId3" cstate="print"/>
          <a:stretch>
            <a:fillRect/>
          </a:stretch>
        </p:blipFill>
        <p:spPr bwMode="auto">
          <a:xfrm>
            <a:off x="655233" y="3188713"/>
            <a:ext cx="1818952" cy="445740"/>
          </a:xfrm>
          <a:prstGeom prst="rect">
            <a:avLst/>
          </a:prstGeom>
          <a:noFill/>
          <a:ln>
            <a:noFill/>
          </a:ln>
        </p:spPr>
      </p:pic>
      <p:pic>
        <p:nvPicPr>
          <p:cNvPr id="117" name="Picture 5" descr="C:\Documents and Settings\Eva\My Documents\336\SysCnt-Essentials_h_rgb_r.png"/>
          <p:cNvPicPr>
            <a:picLocks noChangeAspect="1" noChangeArrowheads="1"/>
          </p:cNvPicPr>
          <p:nvPr/>
        </p:nvPicPr>
        <p:blipFill>
          <a:blip r:embed="rId4" cstate="print"/>
          <a:stretch>
            <a:fillRect/>
          </a:stretch>
        </p:blipFill>
        <p:spPr bwMode="auto">
          <a:xfrm>
            <a:off x="641529" y="5485899"/>
            <a:ext cx="1437438" cy="411480"/>
          </a:xfrm>
          <a:prstGeom prst="rect">
            <a:avLst/>
          </a:prstGeom>
          <a:noFill/>
          <a:ln>
            <a:noFill/>
          </a:ln>
        </p:spPr>
      </p:pic>
      <p:pic>
        <p:nvPicPr>
          <p:cNvPr id="118" name="Picture 6" descr="C:\Documents and Settings\Eva\My Documents\336\SysCnt-OprtnsMgr_h_rgb_r.png"/>
          <p:cNvPicPr>
            <a:picLocks noChangeAspect="1" noChangeArrowheads="1"/>
          </p:cNvPicPr>
          <p:nvPr/>
        </p:nvPicPr>
        <p:blipFill>
          <a:blip r:embed="rId5" cstate="print"/>
          <a:stretch>
            <a:fillRect/>
          </a:stretch>
        </p:blipFill>
        <p:spPr bwMode="auto">
          <a:xfrm>
            <a:off x="675289" y="1503466"/>
            <a:ext cx="1425701" cy="411500"/>
          </a:xfrm>
          <a:prstGeom prst="rect">
            <a:avLst/>
          </a:prstGeom>
          <a:noFill/>
          <a:ln>
            <a:noFill/>
          </a:ln>
        </p:spPr>
      </p:pic>
      <p:pic>
        <p:nvPicPr>
          <p:cNvPr id="119" name="Picture 7" descr="C:\Documents and Settings\Eva\My Documents\336\SysCnt-ServiceMgr_h_rgb_r.png"/>
          <p:cNvPicPr>
            <a:picLocks noChangeAspect="1" noChangeArrowheads="1"/>
          </p:cNvPicPr>
          <p:nvPr/>
        </p:nvPicPr>
        <p:blipFill>
          <a:blip r:embed="rId6" cstate="print"/>
          <a:stretch>
            <a:fillRect/>
          </a:stretch>
        </p:blipFill>
        <p:spPr bwMode="auto">
          <a:xfrm>
            <a:off x="631167" y="3742711"/>
            <a:ext cx="1550663" cy="479737"/>
          </a:xfrm>
          <a:prstGeom prst="rect">
            <a:avLst/>
          </a:prstGeom>
          <a:noFill/>
          <a:ln>
            <a:noFill/>
          </a:ln>
        </p:spPr>
      </p:pic>
      <p:sp>
        <p:nvSpPr>
          <p:cNvPr id="126" name="Beta 1"/>
          <p:cNvSpPr/>
          <p:nvPr/>
        </p:nvSpPr>
        <p:spPr bwMode="auto">
          <a:xfrm>
            <a:off x="6925595" y="4436989"/>
            <a:ext cx="1093248"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2010 </a:t>
            </a:r>
            <a:r>
              <a:rPr lang="en-US" altLang="zh-CN" sz="2000" kern="0" spc="-100" dirty="0" smtClean="0">
                <a:ln w="18415" cmpd="sng">
                  <a:noFill/>
                  <a:prstDash val="solid"/>
                </a:ln>
                <a:gradFill>
                  <a:gsLst>
                    <a:gs pos="0">
                      <a:schemeClr val="tx1"/>
                    </a:gs>
                    <a:gs pos="86000">
                      <a:schemeClr val="tx1"/>
                    </a:gs>
                  </a:gsLst>
                  <a:lin ang="5400000" scaled="1"/>
                </a:gradFill>
                <a:cs typeface="Segoe UI" pitchFamily="34" charset="0"/>
              </a:rPr>
              <a:t>&amp; </a:t>
            </a: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R2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27" name="Beta 1"/>
          <p:cNvSpPr/>
          <p:nvPr/>
        </p:nvSpPr>
        <p:spPr bwMode="auto">
          <a:xfrm>
            <a:off x="4245033" y="2148442"/>
            <a:ext cx="870431"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2008 R2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28" name="Beta 1"/>
          <p:cNvSpPr/>
          <p:nvPr/>
        </p:nvSpPr>
        <p:spPr bwMode="auto">
          <a:xfrm>
            <a:off x="4182517" y="2720074"/>
            <a:ext cx="995464"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a:ln w="18415" cmpd="sng">
                  <a:noFill/>
                  <a:prstDash val="solid"/>
                </a:ln>
                <a:gradFill>
                  <a:gsLst>
                    <a:gs pos="0">
                      <a:schemeClr val="tx1"/>
                    </a:gs>
                    <a:gs pos="86000">
                      <a:schemeClr val="tx1"/>
                    </a:gs>
                  </a:gsLst>
                  <a:lin ang="5400000" scaled="1"/>
                </a:gradFill>
                <a:cs typeface="Segoe UI" pitchFamily="34" charset="0"/>
              </a:rPr>
              <a:t>2007 </a:t>
            </a: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SP2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pic>
        <p:nvPicPr>
          <p:cNvPr id="134" name="Picture 5" descr="C:\Users\Public\Pictures\DVD_ART35\Logos\System Center Virtual Machine Manager 2008\system center virtual machine manager 2008 grid rev h.png"/>
          <p:cNvPicPr>
            <a:picLocks noChangeAspect="1" noChangeArrowheads="1"/>
          </p:cNvPicPr>
          <p:nvPr/>
        </p:nvPicPr>
        <p:blipFill>
          <a:blip r:embed="rId7" cstate="print"/>
          <a:srcRect r="17042"/>
          <a:stretch>
            <a:fillRect/>
          </a:stretch>
        </p:blipFill>
        <p:spPr bwMode="auto">
          <a:xfrm>
            <a:off x="457078" y="2021520"/>
            <a:ext cx="1935355" cy="501049"/>
          </a:xfrm>
          <a:prstGeom prst="rect">
            <a:avLst/>
          </a:prstGeom>
          <a:noFill/>
          <a:ln>
            <a:noFill/>
          </a:ln>
        </p:spPr>
      </p:pic>
      <p:sp>
        <p:nvSpPr>
          <p:cNvPr id="135" name="Beta 1"/>
          <p:cNvSpPr/>
          <p:nvPr/>
        </p:nvSpPr>
        <p:spPr bwMode="auto">
          <a:xfrm>
            <a:off x="7209327" y="5572165"/>
            <a:ext cx="525785"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2010</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pic>
        <p:nvPicPr>
          <p:cNvPr id="136" name="Picture 2" descr="\\server3\internalbin\Resource_DVD_Update_1\DVD_ART35_Update1_revMar09\Logos\System Center Configuration Manager\System Center Configuration Manager logo rev.png"/>
          <p:cNvPicPr>
            <a:picLocks noChangeAspect="1" noChangeArrowheads="1"/>
          </p:cNvPicPr>
          <p:nvPr/>
        </p:nvPicPr>
        <p:blipFill>
          <a:blip r:embed="rId8" cstate="print"/>
          <a:stretch>
            <a:fillRect/>
          </a:stretch>
        </p:blipFill>
        <p:spPr bwMode="auto">
          <a:xfrm>
            <a:off x="671279" y="2623343"/>
            <a:ext cx="1618158" cy="436646"/>
          </a:xfrm>
          <a:prstGeom prst="rect">
            <a:avLst/>
          </a:prstGeom>
          <a:noFill/>
          <a:ln>
            <a:noFill/>
          </a:ln>
        </p:spPr>
      </p:pic>
      <p:pic>
        <p:nvPicPr>
          <p:cNvPr id="137" name="Picture 3" descr="C:\Documents and Settings\Eva\My Documents\Downloaded items\DTP-OptPack-SA_bL_r.png"/>
          <p:cNvPicPr>
            <a:picLocks noChangeAspect="1" noChangeArrowheads="1"/>
          </p:cNvPicPr>
          <p:nvPr/>
        </p:nvPicPr>
        <p:blipFill>
          <a:blip r:embed="rId9" cstate="print"/>
          <a:stretch>
            <a:fillRect/>
          </a:stretch>
        </p:blipFill>
        <p:spPr bwMode="auto">
          <a:xfrm>
            <a:off x="908331" y="4405215"/>
            <a:ext cx="1904427" cy="319016"/>
          </a:xfrm>
          <a:prstGeom prst="rect">
            <a:avLst/>
          </a:prstGeom>
          <a:noFill/>
          <a:ln>
            <a:noFill/>
          </a:ln>
        </p:spPr>
      </p:pic>
      <p:pic>
        <p:nvPicPr>
          <p:cNvPr id="138" name="Picture 4" descr="C:\Users\davidg\Pictures\DVD_ART34\Artwork_Imagery\Icons - Illustrations\_VIRTUALIZATION ICONS\Windows Logo.png"/>
          <p:cNvPicPr>
            <a:picLocks noChangeAspect="1" noChangeArrowheads="1"/>
          </p:cNvPicPr>
          <p:nvPr/>
        </p:nvPicPr>
        <p:blipFill>
          <a:blip r:embed="rId10" cstate="print"/>
          <a:stretch>
            <a:fillRect/>
          </a:stretch>
        </p:blipFill>
        <p:spPr bwMode="auto">
          <a:xfrm>
            <a:off x="689897" y="4424989"/>
            <a:ext cx="202621" cy="186572"/>
          </a:xfrm>
          <a:prstGeom prst="rect">
            <a:avLst/>
          </a:prstGeom>
          <a:noFill/>
          <a:ln>
            <a:noFill/>
          </a:ln>
        </p:spPr>
      </p:pic>
      <p:sp>
        <p:nvSpPr>
          <p:cNvPr id="143" name="Beta 1"/>
          <p:cNvSpPr/>
          <p:nvPr/>
        </p:nvSpPr>
        <p:spPr bwMode="auto">
          <a:xfrm>
            <a:off x="9723978" y="4436989"/>
            <a:ext cx="1080424"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2011</a:t>
            </a:r>
            <a:r>
              <a:rPr lang="en-US" altLang="zh-CN" sz="2000" kern="0" spc="-100" dirty="0" smtClean="0">
                <a:ln w="18415" cmpd="sng">
                  <a:noFill/>
                  <a:prstDash val="solid"/>
                </a:ln>
                <a:gradFill>
                  <a:gsLst>
                    <a:gs pos="0">
                      <a:schemeClr val="tx1"/>
                    </a:gs>
                    <a:gs pos="86000">
                      <a:schemeClr val="tx1"/>
                    </a:gs>
                  </a:gsLst>
                  <a:lin ang="5400000" scaled="1"/>
                </a:gradFill>
                <a:cs typeface="Segoe UI" pitchFamily="34" charset="0"/>
              </a:rPr>
              <a:t> &amp; </a:t>
            </a: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R2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144" name="RTM"/>
          <p:cNvSpPr/>
          <p:nvPr/>
        </p:nvSpPr>
        <p:spPr bwMode="auto">
          <a:xfrm>
            <a:off x="10127133" y="3866915"/>
            <a:ext cx="274114"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R2</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54" name="TextBox 53"/>
          <p:cNvSpPr txBox="1"/>
          <p:nvPr/>
        </p:nvSpPr>
        <p:spPr>
          <a:xfrm>
            <a:off x="3735614" y="1029505"/>
            <a:ext cx="1889268" cy="424732"/>
          </a:xfrm>
          <a:prstGeom prst="rect">
            <a:avLst/>
          </a:prstGeom>
          <a:noFill/>
        </p:spPr>
        <p:txBody>
          <a:bodyPr wrap="square" lIns="0" rtlCol="0">
            <a:spAutoFit/>
          </a:bodyPr>
          <a:lstStyle/>
          <a:p>
            <a:pPr algn="ctr">
              <a:lnSpc>
                <a:spcPct val="90000"/>
              </a:lnSpc>
              <a:spcBef>
                <a:spcPct val="20000"/>
              </a:spcBef>
              <a:buClr>
                <a:srgbClr val="777777"/>
              </a:buClr>
              <a:buSzPct val="130000"/>
              <a:defRPr/>
            </a:pPr>
            <a:r>
              <a:rPr lang="en-US" sz="2400" dirty="0" smtClean="0">
                <a:gradFill>
                  <a:gsLst>
                    <a:gs pos="0">
                      <a:schemeClr val="tx1"/>
                    </a:gs>
                    <a:gs pos="86000">
                      <a:schemeClr val="tx1"/>
                    </a:gs>
                  </a:gsLst>
                  <a:lin ang="5400000" scaled="1"/>
                </a:gradFill>
              </a:rPr>
              <a:t>2009</a:t>
            </a:r>
          </a:p>
        </p:txBody>
      </p:sp>
      <p:sp>
        <p:nvSpPr>
          <p:cNvPr id="56" name="TextBox 55"/>
          <p:cNvSpPr txBox="1"/>
          <p:nvPr/>
        </p:nvSpPr>
        <p:spPr>
          <a:xfrm>
            <a:off x="6527585" y="1029505"/>
            <a:ext cx="1889268" cy="424732"/>
          </a:xfrm>
          <a:prstGeom prst="rect">
            <a:avLst/>
          </a:prstGeom>
          <a:noFill/>
        </p:spPr>
        <p:txBody>
          <a:bodyPr wrap="square" lIns="0" rtlCol="0">
            <a:spAutoFit/>
          </a:bodyPr>
          <a:lstStyle/>
          <a:p>
            <a:pPr algn="ctr">
              <a:lnSpc>
                <a:spcPct val="90000"/>
              </a:lnSpc>
              <a:spcBef>
                <a:spcPct val="20000"/>
              </a:spcBef>
              <a:buClr>
                <a:srgbClr val="777777"/>
              </a:buClr>
              <a:buSzPct val="130000"/>
              <a:defRPr/>
            </a:pPr>
            <a:r>
              <a:rPr lang="en-US" sz="2400" dirty="0" smtClean="0">
                <a:gradFill>
                  <a:gsLst>
                    <a:gs pos="0">
                      <a:schemeClr val="tx1"/>
                    </a:gs>
                    <a:gs pos="86000">
                      <a:schemeClr val="tx1"/>
                    </a:gs>
                  </a:gsLst>
                  <a:lin ang="5400000" scaled="1"/>
                </a:gradFill>
              </a:rPr>
              <a:t>2010</a:t>
            </a:r>
          </a:p>
        </p:txBody>
      </p:sp>
      <p:sp>
        <p:nvSpPr>
          <p:cNvPr id="58" name="TextBox 57"/>
          <p:cNvSpPr txBox="1"/>
          <p:nvPr/>
        </p:nvSpPr>
        <p:spPr>
          <a:xfrm>
            <a:off x="9319556" y="1023332"/>
            <a:ext cx="1889268" cy="424732"/>
          </a:xfrm>
          <a:prstGeom prst="rect">
            <a:avLst/>
          </a:prstGeom>
          <a:noFill/>
        </p:spPr>
        <p:txBody>
          <a:bodyPr wrap="square" lIns="0" rtlCol="0">
            <a:spAutoFit/>
          </a:bodyPr>
          <a:lstStyle/>
          <a:p>
            <a:pPr algn="ctr">
              <a:lnSpc>
                <a:spcPct val="90000"/>
              </a:lnSpc>
              <a:spcBef>
                <a:spcPct val="20000"/>
              </a:spcBef>
              <a:buClr>
                <a:srgbClr val="777777"/>
              </a:buClr>
              <a:buSzPct val="130000"/>
              <a:defRPr/>
            </a:pPr>
            <a:r>
              <a:rPr lang="en-US" sz="2400" dirty="0" smtClean="0">
                <a:gradFill>
                  <a:gsLst>
                    <a:gs pos="0">
                      <a:schemeClr val="tx1"/>
                    </a:gs>
                    <a:gs pos="86000">
                      <a:schemeClr val="tx1"/>
                    </a:gs>
                  </a:gsLst>
                  <a:lin ang="5400000" scaled="1"/>
                </a:gradFill>
              </a:rPr>
              <a:t>2011</a:t>
            </a:r>
          </a:p>
        </p:txBody>
      </p:sp>
      <p:sp>
        <p:nvSpPr>
          <p:cNvPr id="59" name="RTM"/>
          <p:cNvSpPr/>
          <p:nvPr/>
        </p:nvSpPr>
        <p:spPr bwMode="auto">
          <a:xfrm>
            <a:off x="6805581" y="2687067"/>
            <a:ext cx="1333277" cy="343013"/>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R3</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sp>
        <p:nvSpPr>
          <p:cNvPr id="55" name="Title 54"/>
          <p:cNvSpPr>
            <a:spLocks noGrp="1"/>
          </p:cNvSpPr>
          <p:nvPr>
            <p:ph type="title"/>
          </p:nvPr>
        </p:nvSpPr>
        <p:spPr/>
        <p:txBody>
          <a:bodyPr/>
          <a:lstStyle/>
          <a:p>
            <a:r>
              <a:rPr lang="en-US" dirty="0" smtClean="0"/>
              <a:t>Microsoft Client Manageability Roadmap</a:t>
            </a:r>
            <a:endParaRPr lang="en-US" dirty="0"/>
          </a:p>
        </p:txBody>
      </p:sp>
      <p:pic>
        <p:nvPicPr>
          <p:cNvPr id="96" name="Picture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8733" y="5030136"/>
            <a:ext cx="1609723" cy="184297"/>
          </a:xfrm>
          <a:prstGeom prst="rect">
            <a:avLst/>
          </a:prstGeom>
        </p:spPr>
      </p:pic>
      <p:sp>
        <p:nvSpPr>
          <p:cNvPr id="45" name="Beta 1"/>
          <p:cNvSpPr/>
          <p:nvPr/>
        </p:nvSpPr>
        <p:spPr bwMode="auto">
          <a:xfrm>
            <a:off x="7186885" y="6134370"/>
            <a:ext cx="570669" cy="276999"/>
          </a:xfrm>
          <a:prstGeom prst="rect">
            <a:avLst/>
          </a:prstGeom>
          <a:noFill/>
          <a:ln w="12700" cap="flat" cmpd="sng" algn="ctr">
            <a:noFill/>
            <a:prstDash val="solid"/>
            <a:round/>
            <a:headEnd type="none" w="med" len="med"/>
            <a:tailEnd type="none" w="med" len="med"/>
          </a:ln>
          <a:effectLst>
            <a:outerShdw blurRad="63500" algn="ctr" rotWithShape="0">
              <a:prstClr val="black">
                <a:alpha val="19000"/>
              </a:prstClr>
            </a:outerShdw>
          </a:effectLst>
        </p:spPr>
        <p:txBody>
          <a:bodyPr vert="horz" wrap="none" lIns="0" tIns="0" rIns="0" bIns="0" numCol="1" rtlCol="0" anchor="ctr" anchorCtr="0" compatLnSpc="1">
            <a:prstTxWarp prst="textNoShape">
              <a:avLst/>
            </a:prstTxWarp>
            <a:spAutoFit/>
          </a:bodyPr>
          <a:lstStyle/>
          <a:p>
            <a:pPr algn="ctr" defTabSz="914400" fontAlgn="base">
              <a:lnSpc>
                <a:spcPct val="90000"/>
              </a:lnSpc>
              <a:spcBef>
                <a:spcPct val="0"/>
              </a:spcBef>
              <a:spcAft>
                <a:spcPct val="0"/>
              </a:spcAft>
              <a:buClr>
                <a:srgbClr val="777777"/>
              </a:buClr>
              <a:buSzPct val="130000"/>
              <a:tabLst>
                <a:tab pos="1371600" algn="l"/>
              </a:tabLst>
              <a:defRPr/>
            </a:pPr>
            <a:r>
              <a:rPr lang="en-US" altLang="zh-CN" sz="2000" kern="0" dirty="0" smtClean="0">
                <a:ln w="18415" cmpd="sng">
                  <a:noFill/>
                  <a:prstDash val="solid"/>
                </a:ln>
                <a:gradFill>
                  <a:gsLst>
                    <a:gs pos="0">
                      <a:schemeClr val="tx1"/>
                    </a:gs>
                    <a:gs pos="86000">
                      <a:schemeClr val="tx1"/>
                    </a:gs>
                  </a:gsLst>
                  <a:lin ang="5400000" scaled="1"/>
                </a:gradFill>
                <a:cs typeface="Segoe UI" pitchFamily="34" charset="0"/>
              </a:rPr>
              <a:t>2010</a:t>
            </a:r>
            <a:endParaRPr lang="en-US" altLang="zh-CN" sz="2000" kern="0" dirty="0">
              <a:ln w="18415" cmpd="sng">
                <a:noFill/>
                <a:prstDash val="solid"/>
              </a:ln>
              <a:gradFill>
                <a:gsLst>
                  <a:gs pos="0">
                    <a:schemeClr val="tx1"/>
                  </a:gs>
                  <a:gs pos="86000">
                    <a:schemeClr val="tx1"/>
                  </a:gs>
                </a:gsLst>
                <a:lin ang="5400000" scaled="1"/>
              </a:gradFill>
              <a:cs typeface="Segoe UI" pitchFamily="34" charset="0"/>
            </a:endParaRPr>
          </a:p>
        </p:txBody>
      </p:sp>
      <p:pic>
        <p:nvPicPr>
          <p:cNvPr id="2050" name="Picture 4" descr="https://mediabank.partners.extranet.microsoft.com/transfer/radFA323/1/Forefront-EndptProt10_h_rgb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0309" y="6035368"/>
            <a:ext cx="1612377" cy="475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7519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2010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cs typeface="Arial" charset="0"/>
              </a:rPr>
              <a:t>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6028220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09398"/>
          </a:xfrm>
        </p:spPr>
        <p:txBody>
          <a:bodyPr/>
          <a:lstStyle/>
          <a:p>
            <a:r>
              <a:rPr lang="en-US" dirty="0"/>
              <a:t>Windows 7 Delivers Lower TCO</a:t>
            </a:r>
            <a:endParaRPr lang="en-US" sz="3200" dirty="0">
              <a:gradFill flip="none" rotWithShape="1">
                <a:gsLst>
                  <a:gs pos="0">
                    <a:schemeClr val="tx2"/>
                  </a:gs>
                  <a:gs pos="86000">
                    <a:schemeClr val="tx2"/>
                  </a:gs>
                </a:gsLst>
                <a:lin ang="5400000" scaled="0"/>
                <a:tileRect/>
              </a:gradFill>
            </a:endParaRPr>
          </a:p>
        </p:txBody>
      </p:sp>
      <p:grpSp>
        <p:nvGrpSpPr>
          <p:cNvPr id="2" name="Group 1"/>
          <p:cNvGrpSpPr/>
          <p:nvPr/>
        </p:nvGrpSpPr>
        <p:grpSpPr>
          <a:xfrm>
            <a:off x="514350" y="1443038"/>
            <a:ext cx="11294394" cy="2871245"/>
            <a:chOff x="514350" y="1443038"/>
            <a:chExt cx="11294394" cy="2871245"/>
          </a:xfrm>
        </p:grpSpPr>
        <p:sp>
          <p:nvSpPr>
            <p:cNvPr id="50" name="Rounded Rectangle 49"/>
            <p:cNvSpPr/>
            <p:nvPr/>
          </p:nvSpPr>
          <p:spPr bwMode="auto">
            <a:xfrm>
              <a:off x="4008582" y="1443038"/>
              <a:ext cx="7800162" cy="2871245"/>
            </a:xfrm>
            <a:prstGeom prst="roundRect">
              <a:avLst>
                <a:gd name="adj" fmla="val 10755"/>
              </a:avLst>
            </a:prstGeom>
            <a:gradFill flip="none" rotWithShape="1">
              <a:gsLst>
                <a:gs pos="0">
                  <a:srgbClr val="000000">
                    <a:alpha val="50000"/>
                  </a:srgbClr>
                </a:gs>
                <a:gs pos="100000">
                  <a:srgbClr val="000000">
                    <a:alpha val="0"/>
                  </a:srgbClr>
                </a:gs>
              </a:gsLst>
              <a:lin ang="5400000" scaled="1"/>
              <a:tileRect/>
            </a:gradFill>
            <a:ln w="28575">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49" name="Rounded Rectangle 48"/>
            <p:cNvSpPr/>
            <p:nvPr/>
          </p:nvSpPr>
          <p:spPr bwMode="auto">
            <a:xfrm>
              <a:off x="6683005" y="1592442"/>
              <a:ext cx="2451083" cy="2616806"/>
            </a:xfrm>
            <a:prstGeom prst="roundRect">
              <a:avLst>
                <a:gd name="adj" fmla="val 6875"/>
              </a:avLst>
            </a:prstGeom>
            <a:gradFill>
              <a:gsLst>
                <a:gs pos="0">
                  <a:schemeClr val="accent4">
                    <a:alpha val="0"/>
                  </a:schemeClr>
                </a:gs>
                <a:gs pos="100000">
                  <a:schemeClr val="accent4">
                    <a:alpha val="50000"/>
                  </a:schemeClr>
                </a:gs>
              </a:gsLst>
              <a:lin ang="5400000" scaled="0"/>
            </a:gradFill>
            <a:ln w="12700">
              <a:solidFill>
                <a:schemeClr val="accent4">
                  <a:alpha val="50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
          <p:nvSpPr>
            <p:cNvPr id="51" name="Rounded Rectangle 50"/>
            <p:cNvSpPr/>
            <p:nvPr/>
          </p:nvSpPr>
          <p:spPr bwMode="auto">
            <a:xfrm>
              <a:off x="9221804" y="1592442"/>
              <a:ext cx="2451083" cy="2616806"/>
            </a:xfrm>
            <a:prstGeom prst="roundRect">
              <a:avLst>
                <a:gd name="adj" fmla="val 6667"/>
              </a:avLst>
            </a:prstGeom>
            <a:gradFill>
              <a:gsLst>
                <a:gs pos="0">
                  <a:schemeClr val="accent1">
                    <a:alpha val="0"/>
                  </a:schemeClr>
                </a:gs>
                <a:gs pos="100000">
                  <a:schemeClr val="accent1">
                    <a:alpha val="50000"/>
                  </a:schemeClr>
                </a:gs>
              </a:gsLst>
              <a:lin ang="5400000" scaled="0"/>
            </a:gradFill>
            <a:ln w="12700">
              <a:solidFill>
                <a:schemeClr val="accent1">
                  <a:alpha val="50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
          <p:nvSpPr>
            <p:cNvPr id="52" name="Rounded Rectangle 51"/>
            <p:cNvSpPr/>
            <p:nvPr/>
          </p:nvSpPr>
          <p:spPr bwMode="auto">
            <a:xfrm>
              <a:off x="4149976" y="1592442"/>
              <a:ext cx="2451083" cy="2616806"/>
            </a:xfrm>
            <a:prstGeom prst="roundRect">
              <a:avLst>
                <a:gd name="adj" fmla="val 6460"/>
              </a:avLst>
            </a:prstGeom>
            <a:gradFill>
              <a:gsLst>
                <a:gs pos="0">
                  <a:schemeClr val="accent3">
                    <a:alpha val="0"/>
                  </a:schemeClr>
                </a:gs>
                <a:gs pos="100000">
                  <a:schemeClr val="accent3">
                    <a:alpha val="50000"/>
                  </a:schemeClr>
                </a:gs>
              </a:gsLst>
              <a:lin ang="5400000" scaled="0"/>
            </a:gradFill>
            <a:ln w="12700">
              <a:solidFill>
                <a:schemeClr val="accent3">
                  <a:alpha val="50000"/>
                </a:scheme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
          <p:nvSpPr>
            <p:cNvPr id="6" name="Rounded Rectangle 5"/>
            <p:cNvSpPr/>
            <p:nvPr/>
          </p:nvSpPr>
          <p:spPr bwMode="auto">
            <a:xfrm>
              <a:off x="4239500" y="1682151"/>
              <a:ext cx="2272034" cy="678462"/>
            </a:xfrm>
            <a:prstGeom prst="roundRect">
              <a:avLst>
                <a:gd name="adj" fmla="val 12445"/>
              </a:avLst>
            </a:prstGeom>
            <a:solidFill>
              <a:schemeClr val="accent3">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000" dirty="0" smtClean="0">
                  <a:gradFill>
                    <a:gsLst>
                      <a:gs pos="0">
                        <a:srgbClr val="FFFFFF"/>
                      </a:gs>
                      <a:gs pos="100000">
                        <a:srgbClr val="FFFFFF"/>
                      </a:gs>
                    </a:gsLst>
                    <a:lin ang="5400000" scaled="0"/>
                  </a:gradFill>
                  <a:latin typeface="Segoe Light" pitchFamily="34" charset="0"/>
                </a:rPr>
                <a:t>Basic</a:t>
              </a:r>
              <a:endParaRPr lang="en-US" sz="3000" dirty="0">
                <a:gradFill>
                  <a:gsLst>
                    <a:gs pos="0">
                      <a:srgbClr val="FFFFFF"/>
                    </a:gs>
                    <a:gs pos="100000">
                      <a:srgbClr val="FFFFFF"/>
                    </a:gs>
                  </a:gsLst>
                  <a:lin ang="5400000" scaled="0"/>
                </a:gradFill>
                <a:latin typeface="Segoe Light" pitchFamily="34" charset="0"/>
              </a:endParaRPr>
            </a:p>
          </p:txBody>
        </p:sp>
        <p:sp>
          <p:nvSpPr>
            <p:cNvPr id="57" name="Rounded Rectangle 56"/>
            <p:cNvSpPr/>
            <p:nvPr/>
          </p:nvSpPr>
          <p:spPr bwMode="auto">
            <a:xfrm>
              <a:off x="6772529" y="1682151"/>
              <a:ext cx="2272034" cy="678462"/>
            </a:xfrm>
            <a:prstGeom prst="roundRect">
              <a:avLst>
                <a:gd name="adj" fmla="val 11696"/>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000" dirty="0" smtClean="0">
                  <a:gradFill>
                    <a:gsLst>
                      <a:gs pos="0">
                        <a:srgbClr val="FFFFFF"/>
                      </a:gs>
                      <a:gs pos="100000">
                        <a:srgbClr val="FFFFFF"/>
                      </a:gs>
                    </a:gsLst>
                    <a:lin ang="5400000" scaled="0"/>
                  </a:gradFill>
                  <a:latin typeface="Segoe Light" pitchFamily="34" charset="0"/>
                </a:rPr>
                <a:t>Standardized</a:t>
              </a:r>
              <a:endParaRPr lang="en-US" sz="3000" dirty="0">
                <a:gradFill>
                  <a:gsLst>
                    <a:gs pos="0">
                      <a:srgbClr val="FFFFFF"/>
                    </a:gs>
                    <a:gs pos="100000">
                      <a:srgbClr val="FFFFFF"/>
                    </a:gs>
                  </a:gsLst>
                  <a:lin ang="5400000" scaled="0"/>
                </a:gradFill>
                <a:latin typeface="Segoe Light" pitchFamily="34" charset="0"/>
              </a:endParaRPr>
            </a:p>
          </p:txBody>
        </p:sp>
        <p:sp>
          <p:nvSpPr>
            <p:cNvPr id="58" name="Rounded Rectangle 57"/>
            <p:cNvSpPr/>
            <p:nvPr/>
          </p:nvSpPr>
          <p:spPr bwMode="auto">
            <a:xfrm>
              <a:off x="9311328" y="1682151"/>
              <a:ext cx="2272034" cy="678462"/>
            </a:xfrm>
            <a:prstGeom prst="roundRect">
              <a:avLst>
                <a:gd name="adj" fmla="val 11696"/>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000" dirty="0" smtClean="0">
                  <a:gradFill>
                    <a:gsLst>
                      <a:gs pos="0">
                        <a:srgbClr val="FFFFFF"/>
                      </a:gs>
                      <a:gs pos="100000">
                        <a:srgbClr val="FFFFFF"/>
                      </a:gs>
                    </a:gsLst>
                    <a:lin ang="5400000" scaled="0"/>
                  </a:gradFill>
                  <a:latin typeface="Segoe Light" pitchFamily="34" charset="0"/>
                </a:rPr>
                <a:t>Rationalized</a:t>
              </a:r>
              <a:endParaRPr lang="en-US" sz="3000" dirty="0">
                <a:gradFill>
                  <a:gsLst>
                    <a:gs pos="0">
                      <a:srgbClr val="FFFFFF"/>
                    </a:gs>
                    <a:gs pos="100000">
                      <a:srgbClr val="FFFFFF"/>
                    </a:gs>
                  </a:gsLst>
                  <a:lin ang="5400000" scaled="0"/>
                </a:gradFill>
                <a:latin typeface="Segoe Light" pitchFamily="34" charset="0"/>
              </a:endParaRPr>
            </a:p>
          </p:txBody>
        </p:sp>
        <p:sp>
          <p:nvSpPr>
            <p:cNvPr id="12" name="Rounded Rectangle 11"/>
            <p:cNvSpPr/>
            <p:nvPr/>
          </p:nvSpPr>
          <p:spPr bwMode="auto">
            <a:xfrm>
              <a:off x="514350" y="2486769"/>
              <a:ext cx="11294394" cy="748271"/>
            </a:xfrm>
            <a:prstGeom prst="roundRect">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73" name="Rounded Rectangle 72"/>
            <p:cNvSpPr/>
            <p:nvPr/>
          </p:nvSpPr>
          <p:spPr bwMode="auto">
            <a:xfrm>
              <a:off x="514350" y="3287555"/>
              <a:ext cx="11294394" cy="748271"/>
            </a:xfrm>
            <a:prstGeom prst="roundRect">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pic>
          <p:nvPicPr>
            <p:cNvPr id="1027" name="Picture 3" descr="\\SFP\Resources\Microsoft Presentation Resources\DVD_Art_08-10-2010 - Copy\Logos\Windows 7\_Windows 7 (brand)\Windows7_h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675" y="3404637"/>
              <a:ext cx="289560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fp\work\White_Whale\8-20318_KellyWagman\Working\SFP_Art\Mediabank\wxpSP2_h_rgb_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070" y="2617288"/>
              <a:ext cx="2909999" cy="457200"/>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bwMode="auto">
            <a:xfrm>
              <a:off x="4239500" y="2521673"/>
              <a:ext cx="2272034" cy="678462"/>
            </a:xfrm>
            <a:prstGeom prst="roundRect">
              <a:avLst>
                <a:gd name="adj" fmla="val 11696"/>
              </a:avLst>
            </a:prstGeom>
            <a:solidFill>
              <a:schemeClr val="accent3">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$1,320/PC</a:t>
              </a:r>
              <a:endParaRPr lang="en-US" sz="2400" dirty="0">
                <a:gradFill>
                  <a:gsLst>
                    <a:gs pos="0">
                      <a:srgbClr val="FFFFFF"/>
                    </a:gs>
                    <a:gs pos="100000">
                      <a:srgbClr val="FFFFFF"/>
                    </a:gs>
                  </a:gsLst>
                  <a:lin ang="5400000" scaled="0"/>
                </a:gradFill>
                <a:latin typeface="Segoe Light" pitchFamily="34" charset="0"/>
              </a:endParaRPr>
            </a:p>
          </p:txBody>
        </p:sp>
        <p:sp>
          <p:nvSpPr>
            <p:cNvPr id="60" name="Rounded Rectangle 59"/>
            <p:cNvSpPr/>
            <p:nvPr/>
          </p:nvSpPr>
          <p:spPr bwMode="auto">
            <a:xfrm>
              <a:off x="6772529" y="2521673"/>
              <a:ext cx="2272034" cy="678462"/>
            </a:xfrm>
            <a:prstGeom prst="roundRect">
              <a:avLst>
                <a:gd name="adj" fmla="val 12445"/>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$542/PC</a:t>
              </a:r>
              <a:endParaRPr lang="en-US" sz="2400" dirty="0">
                <a:gradFill>
                  <a:gsLst>
                    <a:gs pos="0">
                      <a:srgbClr val="FFFFFF"/>
                    </a:gs>
                    <a:gs pos="100000">
                      <a:srgbClr val="FFFFFF"/>
                    </a:gs>
                  </a:gsLst>
                  <a:lin ang="5400000" scaled="0"/>
                </a:gradFill>
                <a:latin typeface="Segoe Light" pitchFamily="34" charset="0"/>
              </a:endParaRPr>
            </a:p>
          </p:txBody>
        </p:sp>
        <p:sp>
          <p:nvSpPr>
            <p:cNvPr id="61" name="Rounded Rectangle 60"/>
            <p:cNvSpPr/>
            <p:nvPr/>
          </p:nvSpPr>
          <p:spPr bwMode="auto">
            <a:xfrm>
              <a:off x="9311328" y="2521673"/>
              <a:ext cx="2272034" cy="678462"/>
            </a:xfrm>
            <a:prstGeom prst="roundRect">
              <a:avLst>
                <a:gd name="adj" fmla="val 11696"/>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$261/PC</a:t>
              </a:r>
              <a:endParaRPr lang="en-US" sz="2400" dirty="0">
                <a:gradFill>
                  <a:gsLst>
                    <a:gs pos="0">
                      <a:srgbClr val="FFFFFF"/>
                    </a:gs>
                    <a:gs pos="100000">
                      <a:srgbClr val="FFFFFF"/>
                    </a:gs>
                  </a:gsLst>
                  <a:lin ang="5400000" scaled="0"/>
                </a:gradFill>
                <a:latin typeface="Segoe Light" pitchFamily="34" charset="0"/>
              </a:endParaRPr>
            </a:p>
          </p:txBody>
        </p:sp>
        <p:sp>
          <p:nvSpPr>
            <p:cNvPr id="62" name="Rounded Rectangle 61"/>
            <p:cNvSpPr/>
            <p:nvPr/>
          </p:nvSpPr>
          <p:spPr bwMode="auto">
            <a:xfrm>
              <a:off x="4239500" y="3322459"/>
              <a:ext cx="2272034" cy="678462"/>
            </a:xfrm>
            <a:prstGeom prst="roundRect">
              <a:avLst>
                <a:gd name="adj" fmla="val 11696"/>
              </a:avLst>
            </a:prstGeom>
            <a:solidFill>
              <a:schemeClr val="accent3">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pitchFamily="34" charset="0"/>
                </a:rPr>
                <a:t>$1,171/PC</a:t>
              </a:r>
              <a:endParaRPr lang="en-US" sz="2400" dirty="0">
                <a:gradFill>
                  <a:gsLst>
                    <a:gs pos="0">
                      <a:srgbClr val="FFFFFF"/>
                    </a:gs>
                    <a:gs pos="100000">
                      <a:srgbClr val="FFFFFF"/>
                    </a:gs>
                  </a:gsLst>
                  <a:lin ang="5400000" scaled="0"/>
                </a:gradFill>
                <a:latin typeface="Segoe" pitchFamily="34" charset="0"/>
              </a:endParaRPr>
            </a:p>
          </p:txBody>
        </p:sp>
        <p:sp>
          <p:nvSpPr>
            <p:cNvPr id="63" name="Rounded Rectangle 62"/>
            <p:cNvSpPr/>
            <p:nvPr/>
          </p:nvSpPr>
          <p:spPr bwMode="auto">
            <a:xfrm>
              <a:off x="6772529" y="3322459"/>
              <a:ext cx="2272034" cy="678462"/>
            </a:xfrm>
            <a:prstGeom prst="roundRect">
              <a:avLst>
                <a:gd name="adj" fmla="val 10199"/>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pitchFamily="34" charset="0"/>
                </a:rPr>
                <a:t>$483/PC</a:t>
              </a:r>
              <a:endParaRPr lang="en-US" sz="2400" dirty="0">
                <a:gradFill>
                  <a:gsLst>
                    <a:gs pos="0">
                      <a:srgbClr val="FFFFFF"/>
                    </a:gs>
                    <a:gs pos="100000">
                      <a:srgbClr val="FFFFFF"/>
                    </a:gs>
                  </a:gsLst>
                  <a:lin ang="5400000" scaled="0"/>
                </a:gradFill>
                <a:latin typeface="Segoe" pitchFamily="34" charset="0"/>
              </a:endParaRPr>
            </a:p>
          </p:txBody>
        </p:sp>
        <p:sp>
          <p:nvSpPr>
            <p:cNvPr id="64" name="Rounded Rectangle 63"/>
            <p:cNvSpPr/>
            <p:nvPr/>
          </p:nvSpPr>
          <p:spPr bwMode="auto">
            <a:xfrm>
              <a:off x="9311328" y="3322459"/>
              <a:ext cx="2272034" cy="678462"/>
            </a:xfrm>
            <a:prstGeom prst="roundRect">
              <a:avLst>
                <a:gd name="adj" fmla="val 12445"/>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pitchFamily="34" charset="0"/>
                </a:rPr>
                <a:t>$228/PC</a:t>
              </a:r>
              <a:endParaRPr lang="en-US" sz="2400" dirty="0">
                <a:gradFill>
                  <a:gsLst>
                    <a:gs pos="0">
                      <a:srgbClr val="FFFFFF"/>
                    </a:gs>
                    <a:gs pos="100000">
                      <a:srgbClr val="FFFFFF"/>
                    </a:gs>
                  </a:gsLst>
                  <a:lin ang="5400000" scaled="0"/>
                </a:gradFill>
                <a:latin typeface="Segoe" pitchFamily="34" charset="0"/>
              </a:endParaRPr>
            </a:p>
          </p:txBody>
        </p:sp>
      </p:grpSp>
      <p:grpSp>
        <p:nvGrpSpPr>
          <p:cNvPr id="53" name="Group 52"/>
          <p:cNvGrpSpPr/>
          <p:nvPr/>
        </p:nvGrpSpPr>
        <p:grpSpPr>
          <a:xfrm>
            <a:off x="9022686" y="598130"/>
            <a:ext cx="2065338" cy="2065338"/>
            <a:chOff x="5167892" y="868363"/>
            <a:chExt cx="2065338" cy="2065338"/>
          </a:xfrm>
        </p:grpSpPr>
        <p:sp>
          <p:nvSpPr>
            <p:cNvPr id="54" name="Oval 53"/>
            <p:cNvSpPr/>
            <p:nvPr/>
          </p:nvSpPr>
          <p:spPr bwMode="auto">
            <a:xfrm>
              <a:off x="5495636" y="1196107"/>
              <a:ext cx="1409850" cy="1409850"/>
            </a:xfrm>
            <a:prstGeom prst="ellipse">
              <a:avLst/>
            </a:prstGeom>
            <a:gradFill flip="none" rotWithShape="1">
              <a:gsLst>
                <a:gs pos="0">
                  <a:schemeClr val="accent4">
                    <a:lumMod val="20000"/>
                    <a:lumOff val="80000"/>
                  </a:schemeClr>
                </a:gs>
                <a:gs pos="100000">
                  <a:schemeClr val="accent4">
                    <a:lumMod val="20000"/>
                    <a:lumOff val="80000"/>
                    <a:alpha val="0"/>
                  </a:schemeClr>
                </a:gs>
              </a:gsLst>
              <a:path path="shap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5" name="Freeform 10"/>
            <p:cNvSpPr>
              <a:spLocks/>
            </p:cNvSpPr>
            <p:nvPr/>
          </p:nvSpPr>
          <p:spPr bwMode="auto">
            <a:xfrm>
              <a:off x="5167892" y="868363"/>
              <a:ext cx="2065338" cy="2065338"/>
            </a:xfrm>
            <a:custGeom>
              <a:avLst/>
              <a:gdLst>
                <a:gd name="T0" fmla="*/ 420 w 900"/>
                <a:gd name="T1" fmla="*/ 356 h 900"/>
                <a:gd name="T2" fmla="*/ 450 w 900"/>
                <a:gd name="T3" fmla="*/ 0 h 900"/>
                <a:gd name="T4" fmla="*/ 480 w 900"/>
                <a:gd name="T5" fmla="*/ 356 h 900"/>
                <a:gd name="T6" fmla="*/ 563 w 900"/>
                <a:gd name="T7" fmla="*/ 255 h 900"/>
                <a:gd name="T8" fmla="*/ 513 w 900"/>
                <a:gd name="T9" fmla="*/ 387 h 900"/>
                <a:gd name="T10" fmla="*/ 645 w 900"/>
                <a:gd name="T11" fmla="*/ 338 h 900"/>
                <a:gd name="T12" fmla="*/ 544 w 900"/>
                <a:gd name="T13" fmla="*/ 420 h 900"/>
                <a:gd name="T14" fmla="*/ 900 w 900"/>
                <a:gd name="T15" fmla="*/ 450 h 900"/>
                <a:gd name="T16" fmla="*/ 544 w 900"/>
                <a:gd name="T17" fmla="*/ 480 h 900"/>
                <a:gd name="T18" fmla="*/ 645 w 900"/>
                <a:gd name="T19" fmla="*/ 563 h 900"/>
                <a:gd name="T20" fmla="*/ 513 w 900"/>
                <a:gd name="T21" fmla="*/ 513 h 900"/>
                <a:gd name="T22" fmla="*/ 563 w 900"/>
                <a:gd name="T23" fmla="*/ 645 h 900"/>
                <a:gd name="T24" fmla="*/ 480 w 900"/>
                <a:gd name="T25" fmla="*/ 544 h 900"/>
                <a:gd name="T26" fmla="*/ 450 w 900"/>
                <a:gd name="T27" fmla="*/ 900 h 900"/>
                <a:gd name="T28" fmla="*/ 420 w 900"/>
                <a:gd name="T29" fmla="*/ 544 h 900"/>
                <a:gd name="T30" fmla="*/ 338 w 900"/>
                <a:gd name="T31" fmla="*/ 645 h 900"/>
                <a:gd name="T32" fmla="*/ 387 w 900"/>
                <a:gd name="T33" fmla="*/ 513 h 900"/>
                <a:gd name="T34" fmla="*/ 255 w 900"/>
                <a:gd name="T35" fmla="*/ 563 h 900"/>
                <a:gd name="T36" fmla="*/ 356 w 900"/>
                <a:gd name="T37" fmla="*/ 480 h 900"/>
                <a:gd name="T38" fmla="*/ 0 w 900"/>
                <a:gd name="T39" fmla="*/ 450 h 900"/>
                <a:gd name="T40" fmla="*/ 356 w 900"/>
                <a:gd name="T41" fmla="*/ 420 h 900"/>
                <a:gd name="T42" fmla="*/ 255 w 900"/>
                <a:gd name="T43" fmla="*/ 338 h 900"/>
                <a:gd name="T44" fmla="*/ 387 w 900"/>
                <a:gd name="T45" fmla="*/ 387 h 900"/>
                <a:gd name="T46" fmla="*/ 338 w 900"/>
                <a:gd name="T47" fmla="*/ 255 h 900"/>
                <a:gd name="T48" fmla="*/ 420 w 900"/>
                <a:gd name="T49" fmla="*/ 356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0" h="900">
                  <a:moveTo>
                    <a:pt x="420" y="356"/>
                  </a:moveTo>
                  <a:cubicBezTo>
                    <a:pt x="420" y="356"/>
                    <a:pt x="450" y="0"/>
                    <a:pt x="450" y="0"/>
                  </a:cubicBezTo>
                  <a:cubicBezTo>
                    <a:pt x="450" y="0"/>
                    <a:pt x="480" y="356"/>
                    <a:pt x="480" y="356"/>
                  </a:cubicBezTo>
                  <a:cubicBezTo>
                    <a:pt x="480" y="356"/>
                    <a:pt x="563" y="255"/>
                    <a:pt x="563" y="255"/>
                  </a:cubicBezTo>
                  <a:cubicBezTo>
                    <a:pt x="563" y="255"/>
                    <a:pt x="513" y="387"/>
                    <a:pt x="513" y="387"/>
                  </a:cubicBezTo>
                  <a:cubicBezTo>
                    <a:pt x="513" y="387"/>
                    <a:pt x="645" y="338"/>
                    <a:pt x="645" y="338"/>
                  </a:cubicBezTo>
                  <a:cubicBezTo>
                    <a:pt x="645" y="338"/>
                    <a:pt x="544" y="420"/>
                    <a:pt x="544" y="420"/>
                  </a:cubicBezTo>
                  <a:cubicBezTo>
                    <a:pt x="544" y="420"/>
                    <a:pt x="900" y="450"/>
                    <a:pt x="900" y="450"/>
                  </a:cubicBezTo>
                  <a:cubicBezTo>
                    <a:pt x="900" y="450"/>
                    <a:pt x="544" y="480"/>
                    <a:pt x="544" y="480"/>
                  </a:cubicBezTo>
                  <a:cubicBezTo>
                    <a:pt x="544" y="480"/>
                    <a:pt x="645" y="563"/>
                    <a:pt x="645" y="563"/>
                  </a:cubicBezTo>
                  <a:cubicBezTo>
                    <a:pt x="645" y="563"/>
                    <a:pt x="513" y="513"/>
                    <a:pt x="513" y="513"/>
                  </a:cubicBezTo>
                  <a:cubicBezTo>
                    <a:pt x="513" y="513"/>
                    <a:pt x="563" y="645"/>
                    <a:pt x="563" y="645"/>
                  </a:cubicBezTo>
                  <a:cubicBezTo>
                    <a:pt x="563" y="645"/>
                    <a:pt x="480" y="544"/>
                    <a:pt x="480" y="544"/>
                  </a:cubicBezTo>
                  <a:cubicBezTo>
                    <a:pt x="480" y="544"/>
                    <a:pt x="450" y="900"/>
                    <a:pt x="450" y="900"/>
                  </a:cubicBezTo>
                  <a:cubicBezTo>
                    <a:pt x="450" y="900"/>
                    <a:pt x="420" y="544"/>
                    <a:pt x="420" y="544"/>
                  </a:cubicBezTo>
                  <a:cubicBezTo>
                    <a:pt x="420" y="544"/>
                    <a:pt x="338" y="645"/>
                    <a:pt x="338" y="645"/>
                  </a:cubicBezTo>
                  <a:cubicBezTo>
                    <a:pt x="338" y="645"/>
                    <a:pt x="387" y="513"/>
                    <a:pt x="387" y="513"/>
                  </a:cubicBezTo>
                  <a:cubicBezTo>
                    <a:pt x="387" y="513"/>
                    <a:pt x="255" y="563"/>
                    <a:pt x="255" y="563"/>
                  </a:cubicBezTo>
                  <a:cubicBezTo>
                    <a:pt x="255" y="563"/>
                    <a:pt x="356" y="480"/>
                    <a:pt x="356" y="480"/>
                  </a:cubicBezTo>
                  <a:cubicBezTo>
                    <a:pt x="356" y="480"/>
                    <a:pt x="0" y="450"/>
                    <a:pt x="0" y="450"/>
                  </a:cubicBezTo>
                  <a:cubicBezTo>
                    <a:pt x="0" y="450"/>
                    <a:pt x="356" y="420"/>
                    <a:pt x="356" y="420"/>
                  </a:cubicBezTo>
                  <a:cubicBezTo>
                    <a:pt x="356" y="420"/>
                    <a:pt x="255" y="338"/>
                    <a:pt x="255" y="338"/>
                  </a:cubicBezTo>
                  <a:cubicBezTo>
                    <a:pt x="255" y="338"/>
                    <a:pt x="387" y="387"/>
                    <a:pt x="387" y="387"/>
                  </a:cubicBezTo>
                  <a:cubicBezTo>
                    <a:pt x="387" y="387"/>
                    <a:pt x="338" y="255"/>
                    <a:pt x="338" y="255"/>
                  </a:cubicBezTo>
                  <a:cubicBezTo>
                    <a:pt x="338" y="255"/>
                    <a:pt x="420" y="356"/>
                    <a:pt x="420" y="356"/>
                  </a:cubicBezTo>
                  <a:close/>
                </a:path>
              </a:pathLst>
            </a:custGeom>
            <a:gradFill flip="none" rotWithShape="1">
              <a:gsLst>
                <a:gs pos="0">
                  <a:schemeClr val="accent4">
                    <a:lumMod val="20000"/>
                    <a:lumOff val="80000"/>
                    <a:alpha val="25000"/>
                  </a:schemeClr>
                </a:gs>
                <a:gs pos="100000">
                  <a:schemeClr val="accent4">
                    <a:lumMod val="20000"/>
                    <a:lumOff val="80000"/>
                    <a:alpha val="0"/>
                  </a:schemeClr>
                </a:gs>
              </a:gsLst>
              <a:path path="shap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6" name="Freeform 5"/>
          <p:cNvSpPr>
            <a:spLocks/>
          </p:cNvSpPr>
          <p:nvPr/>
        </p:nvSpPr>
        <p:spPr bwMode="auto">
          <a:xfrm>
            <a:off x="625186" y="1464551"/>
            <a:ext cx="9513293" cy="1888114"/>
          </a:xfrm>
          <a:custGeom>
            <a:avLst/>
            <a:gdLst>
              <a:gd name="T0" fmla="*/ 141 w 1839"/>
              <a:gd name="T1" fmla="*/ 365 h 365"/>
              <a:gd name="T2" fmla="*/ 7 w 1839"/>
              <a:gd name="T3" fmla="*/ 333 h 365"/>
              <a:gd name="T4" fmla="*/ 8 w 1839"/>
              <a:gd name="T5" fmla="*/ 301 h 365"/>
              <a:gd name="T6" fmla="*/ 20 w 1839"/>
              <a:gd name="T7" fmla="*/ 287 h 365"/>
              <a:gd name="T8" fmla="*/ 37 w 1839"/>
              <a:gd name="T9" fmla="*/ 279 h 365"/>
              <a:gd name="T10" fmla="*/ 96 w 1839"/>
              <a:gd name="T11" fmla="*/ 267 h 365"/>
              <a:gd name="T12" fmla="*/ 560 w 1839"/>
              <a:gd name="T13" fmla="*/ 257 h 365"/>
              <a:gd name="T14" fmla="*/ 902 w 1839"/>
              <a:gd name="T15" fmla="*/ 268 h 365"/>
              <a:gd name="T16" fmla="*/ 1165 w 1839"/>
              <a:gd name="T17" fmla="*/ 279 h 365"/>
              <a:gd name="T18" fmla="*/ 1260 w 1839"/>
              <a:gd name="T19" fmla="*/ 283 h 365"/>
              <a:gd name="T20" fmla="*/ 1359 w 1839"/>
              <a:gd name="T21" fmla="*/ 287 h 365"/>
              <a:gd name="T22" fmla="*/ 1439 w 1839"/>
              <a:gd name="T23" fmla="*/ 274 h 365"/>
              <a:gd name="T24" fmla="*/ 1443 w 1839"/>
              <a:gd name="T25" fmla="*/ 265 h 365"/>
              <a:gd name="T26" fmla="*/ 1404 w 1839"/>
              <a:gd name="T27" fmla="*/ 225 h 365"/>
              <a:gd name="T28" fmla="*/ 1222 w 1839"/>
              <a:gd name="T29" fmla="*/ 145 h 365"/>
              <a:gd name="T30" fmla="*/ 1195 w 1839"/>
              <a:gd name="T31" fmla="*/ 135 h 365"/>
              <a:gd name="T32" fmla="*/ 1182 w 1839"/>
              <a:gd name="T33" fmla="*/ 120 h 365"/>
              <a:gd name="T34" fmla="*/ 1277 w 1839"/>
              <a:gd name="T35" fmla="*/ 101 h 365"/>
              <a:gd name="T36" fmla="*/ 1390 w 1839"/>
              <a:gd name="T37" fmla="*/ 95 h 365"/>
              <a:gd name="T38" fmla="*/ 1428 w 1839"/>
              <a:gd name="T39" fmla="*/ 94 h 365"/>
              <a:gd name="T40" fmla="*/ 1694 w 1839"/>
              <a:gd name="T41" fmla="*/ 76 h 365"/>
              <a:gd name="T42" fmla="*/ 1822 w 1839"/>
              <a:gd name="T43" fmla="*/ 40 h 365"/>
              <a:gd name="T44" fmla="*/ 1833 w 1839"/>
              <a:gd name="T45" fmla="*/ 13 h 365"/>
              <a:gd name="T46" fmla="*/ 1828 w 1839"/>
              <a:gd name="T47" fmla="*/ 2 h 365"/>
              <a:gd name="T48" fmla="*/ 1827 w 1839"/>
              <a:gd name="T49" fmla="*/ 0 h 365"/>
              <a:gd name="T50" fmla="*/ 1832 w 1839"/>
              <a:gd name="T51" fmla="*/ 8 h 365"/>
              <a:gd name="T52" fmla="*/ 1807 w 1839"/>
              <a:gd name="T53" fmla="*/ 51 h 365"/>
              <a:gd name="T54" fmla="*/ 1501 w 1839"/>
              <a:gd name="T55" fmla="*/ 95 h 365"/>
              <a:gd name="T56" fmla="*/ 1403 w 1839"/>
              <a:gd name="T57" fmla="*/ 100 h 365"/>
              <a:gd name="T58" fmla="*/ 1278 w 1839"/>
              <a:gd name="T59" fmla="*/ 107 h 365"/>
              <a:gd name="T60" fmla="*/ 1190 w 1839"/>
              <a:gd name="T61" fmla="*/ 120 h 365"/>
              <a:gd name="T62" fmla="*/ 1190 w 1839"/>
              <a:gd name="T63" fmla="*/ 124 h 365"/>
              <a:gd name="T64" fmla="*/ 1227 w 1839"/>
              <a:gd name="T65" fmla="*/ 140 h 365"/>
              <a:gd name="T66" fmla="*/ 1394 w 1839"/>
              <a:gd name="T67" fmla="*/ 210 h 365"/>
              <a:gd name="T68" fmla="*/ 1447 w 1839"/>
              <a:gd name="T69" fmla="*/ 276 h 365"/>
              <a:gd name="T70" fmla="*/ 1396 w 1839"/>
              <a:gd name="T71" fmla="*/ 294 h 365"/>
              <a:gd name="T72" fmla="*/ 1337 w 1839"/>
              <a:gd name="T73" fmla="*/ 294 h 365"/>
              <a:gd name="T74" fmla="*/ 1089 w 1839"/>
              <a:gd name="T75" fmla="*/ 283 h 365"/>
              <a:gd name="T76" fmla="*/ 354 w 1839"/>
              <a:gd name="T77" fmla="*/ 260 h 365"/>
              <a:gd name="T78" fmla="*/ 22 w 1839"/>
              <a:gd name="T79" fmla="*/ 290 h 365"/>
              <a:gd name="T80" fmla="*/ 8 w 1839"/>
              <a:gd name="T81" fmla="*/ 308 h 365"/>
              <a:gd name="T82" fmla="*/ 5 w 1839"/>
              <a:gd name="T83" fmla="*/ 320 h 365"/>
              <a:gd name="T84" fmla="*/ 24 w 1839"/>
              <a:gd name="T85" fmla="*/ 342 h 365"/>
              <a:gd name="T86" fmla="*/ 152 w 1839"/>
              <a:gd name="T87" fmla="*/ 365 h 365"/>
              <a:gd name="T88" fmla="*/ 159 w 1839"/>
              <a:gd name="T89" fmla="*/ 365 h 365"/>
              <a:gd name="T90" fmla="*/ 154 w 1839"/>
              <a:gd name="T91" fmla="*/ 365 h 365"/>
              <a:gd name="T92" fmla="*/ 141 w 1839"/>
              <a:gd name="T93"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9" h="365">
                <a:moveTo>
                  <a:pt x="141" y="365"/>
                </a:moveTo>
                <a:cubicBezTo>
                  <a:pt x="70" y="362"/>
                  <a:pt x="22" y="350"/>
                  <a:pt x="7" y="333"/>
                </a:cubicBezTo>
                <a:cubicBezTo>
                  <a:pt x="0" y="323"/>
                  <a:pt x="0" y="313"/>
                  <a:pt x="8" y="301"/>
                </a:cubicBezTo>
                <a:cubicBezTo>
                  <a:pt x="12" y="296"/>
                  <a:pt x="17" y="290"/>
                  <a:pt x="20" y="287"/>
                </a:cubicBezTo>
                <a:cubicBezTo>
                  <a:pt x="23" y="285"/>
                  <a:pt x="32" y="281"/>
                  <a:pt x="37" y="279"/>
                </a:cubicBezTo>
                <a:cubicBezTo>
                  <a:pt x="50" y="274"/>
                  <a:pt x="71" y="270"/>
                  <a:pt x="96" y="267"/>
                </a:cubicBezTo>
                <a:cubicBezTo>
                  <a:pt x="182" y="255"/>
                  <a:pt x="336" y="252"/>
                  <a:pt x="560" y="257"/>
                </a:cubicBezTo>
                <a:cubicBezTo>
                  <a:pt x="655" y="258"/>
                  <a:pt x="773" y="262"/>
                  <a:pt x="902" y="268"/>
                </a:cubicBezTo>
                <a:cubicBezTo>
                  <a:pt x="972" y="270"/>
                  <a:pt x="1121" y="277"/>
                  <a:pt x="1165" y="279"/>
                </a:cubicBezTo>
                <a:cubicBezTo>
                  <a:pt x="1176" y="279"/>
                  <a:pt x="1209" y="281"/>
                  <a:pt x="1260" y="283"/>
                </a:cubicBezTo>
                <a:cubicBezTo>
                  <a:pt x="1298" y="285"/>
                  <a:pt x="1339" y="286"/>
                  <a:pt x="1359" y="287"/>
                </a:cubicBezTo>
                <a:cubicBezTo>
                  <a:pt x="1402" y="288"/>
                  <a:pt x="1429" y="283"/>
                  <a:pt x="1439" y="274"/>
                </a:cubicBezTo>
                <a:cubicBezTo>
                  <a:pt x="1442" y="271"/>
                  <a:pt x="1443" y="269"/>
                  <a:pt x="1443" y="265"/>
                </a:cubicBezTo>
                <a:cubicBezTo>
                  <a:pt x="1442" y="255"/>
                  <a:pt x="1429" y="241"/>
                  <a:pt x="1404" y="225"/>
                </a:cubicBezTo>
                <a:cubicBezTo>
                  <a:pt x="1365" y="200"/>
                  <a:pt x="1304" y="173"/>
                  <a:pt x="1222" y="145"/>
                </a:cubicBezTo>
                <a:cubicBezTo>
                  <a:pt x="1206" y="140"/>
                  <a:pt x="1202" y="138"/>
                  <a:pt x="1195" y="135"/>
                </a:cubicBezTo>
                <a:cubicBezTo>
                  <a:pt x="1184" y="130"/>
                  <a:pt x="1180" y="125"/>
                  <a:pt x="1182" y="120"/>
                </a:cubicBezTo>
                <a:cubicBezTo>
                  <a:pt x="1184" y="110"/>
                  <a:pt x="1211" y="105"/>
                  <a:pt x="1277" y="101"/>
                </a:cubicBezTo>
                <a:cubicBezTo>
                  <a:pt x="1300" y="99"/>
                  <a:pt x="1337" y="98"/>
                  <a:pt x="1390" y="95"/>
                </a:cubicBezTo>
                <a:cubicBezTo>
                  <a:pt x="1399" y="95"/>
                  <a:pt x="1416" y="95"/>
                  <a:pt x="1428" y="94"/>
                </a:cubicBezTo>
                <a:cubicBezTo>
                  <a:pt x="1559" y="89"/>
                  <a:pt x="1632" y="84"/>
                  <a:pt x="1694" y="76"/>
                </a:cubicBezTo>
                <a:cubicBezTo>
                  <a:pt x="1761" y="68"/>
                  <a:pt x="1804" y="55"/>
                  <a:pt x="1822" y="40"/>
                </a:cubicBezTo>
                <a:cubicBezTo>
                  <a:pt x="1832" y="32"/>
                  <a:pt x="1836" y="23"/>
                  <a:pt x="1833" y="13"/>
                </a:cubicBezTo>
                <a:cubicBezTo>
                  <a:pt x="1832" y="10"/>
                  <a:pt x="1830" y="5"/>
                  <a:pt x="1828" y="2"/>
                </a:cubicBezTo>
                <a:cubicBezTo>
                  <a:pt x="1827" y="1"/>
                  <a:pt x="1827" y="0"/>
                  <a:pt x="1827" y="0"/>
                </a:cubicBezTo>
                <a:cubicBezTo>
                  <a:pt x="1827" y="0"/>
                  <a:pt x="1830" y="5"/>
                  <a:pt x="1832" y="8"/>
                </a:cubicBezTo>
                <a:cubicBezTo>
                  <a:pt x="1839" y="25"/>
                  <a:pt x="1831" y="39"/>
                  <a:pt x="1807" y="51"/>
                </a:cubicBezTo>
                <a:cubicBezTo>
                  <a:pt x="1762" y="73"/>
                  <a:pt x="1669" y="87"/>
                  <a:pt x="1501" y="95"/>
                </a:cubicBezTo>
                <a:cubicBezTo>
                  <a:pt x="1476" y="97"/>
                  <a:pt x="1454" y="98"/>
                  <a:pt x="1403" y="100"/>
                </a:cubicBezTo>
                <a:cubicBezTo>
                  <a:pt x="1329" y="103"/>
                  <a:pt x="1305" y="105"/>
                  <a:pt x="1278" y="107"/>
                </a:cubicBezTo>
                <a:cubicBezTo>
                  <a:pt x="1227" y="110"/>
                  <a:pt x="1198" y="114"/>
                  <a:pt x="1190" y="120"/>
                </a:cubicBezTo>
                <a:cubicBezTo>
                  <a:pt x="1187" y="121"/>
                  <a:pt x="1187" y="122"/>
                  <a:pt x="1190" y="124"/>
                </a:cubicBezTo>
                <a:cubicBezTo>
                  <a:pt x="1195" y="128"/>
                  <a:pt x="1204" y="132"/>
                  <a:pt x="1227" y="140"/>
                </a:cubicBezTo>
                <a:cubicBezTo>
                  <a:pt x="1298" y="164"/>
                  <a:pt x="1354" y="188"/>
                  <a:pt x="1394" y="210"/>
                </a:cubicBezTo>
                <a:cubicBezTo>
                  <a:pt x="1440" y="237"/>
                  <a:pt x="1458" y="260"/>
                  <a:pt x="1447" y="276"/>
                </a:cubicBezTo>
                <a:cubicBezTo>
                  <a:pt x="1441" y="285"/>
                  <a:pt x="1424" y="291"/>
                  <a:pt x="1396" y="294"/>
                </a:cubicBezTo>
                <a:cubicBezTo>
                  <a:pt x="1388" y="294"/>
                  <a:pt x="1354" y="295"/>
                  <a:pt x="1337" y="294"/>
                </a:cubicBezTo>
                <a:cubicBezTo>
                  <a:pt x="1291" y="293"/>
                  <a:pt x="1206" y="289"/>
                  <a:pt x="1089" y="283"/>
                </a:cubicBezTo>
                <a:cubicBezTo>
                  <a:pt x="734" y="267"/>
                  <a:pt x="525" y="260"/>
                  <a:pt x="354" y="260"/>
                </a:cubicBezTo>
                <a:cubicBezTo>
                  <a:pt x="157" y="260"/>
                  <a:pt x="48" y="270"/>
                  <a:pt x="22" y="290"/>
                </a:cubicBezTo>
                <a:cubicBezTo>
                  <a:pt x="17" y="294"/>
                  <a:pt x="10" y="302"/>
                  <a:pt x="8" y="308"/>
                </a:cubicBezTo>
                <a:cubicBezTo>
                  <a:pt x="5" y="313"/>
                  <a:pt x="4" y="316"/>
                  <a:pt x="5" y="320"/>
                </a:cubicBezTo>
                <a:cubicBezTo>
                  <a:pt x="5" y="328"/>
                  <a:pt x="12" y="335"/>
                  <a:pt x="24" y="342"/>
                </a:cubicBezTo>
                <a:cubicBezTo>
                  <a:pt x="47" y="354"/>
                  <a:pt x="93" y="363"/>
                  <a:pt x="152" y="365"/>
                </a:cubicBezTo>
                <a:cubicBezTo>
                  <a:pt x="155" y="365"/>
                  <a:pt x="157" y="365"/>
                  <a:pt x="159" y="365"/>
                </a:cubicBezTo>
                <a:cubicBezTo>
                  <a:pt x="158" y="365"/>
                  <a:pt x="156" y="365"/>
                  <a:pt x="154" y="365"/>
                </a:cubicBezTo>
                <a:cubicBezTo>
                  <a:pt x="151" y="365"/>
                  <a:pt x="145" y="365"/>
                  <a:pt x="141" y="365"/>
                </a:cubicBezTo>
                <a:close/>
              </a:path>
            </a:pathLst>
          </a:custGeom>
          <a:gradFill flip="none" rotWithShape="1">
            <a:gsLst>
              <a:gs pos="0">
                <a:schemeClr val="accent4">
                  <a:lumMod val="20000"/>
                  <a:lumOff val="80000"/>
                </a:schemeClr>
              </a:gs>
              <a:gs pos="100000">
                <a:schemeClr val="accent4">
                  <a:lumMod val="20000"/>
                  <a:lumOff val="80000"/>
                  <a:alpha val="2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5" name="TextBox 64"/>
          <p:cNvSpPr txBox="1"/>
          <p:nvPr/>
        </p:nvSpPr>
        <p:spPr>
          <a:xfrm>
            <a:off x="1096241" y="1443038"/>
            <a:ext cx="5357091" cy="1107996"/>
          </a:xfrm>
          <a:prstGeom prst="rect">
            <a:avLst/>
          </a:prstGeom>
          <a:noFill/>
        </p:spPr>
        <p:txBody>
          <a:bodyPr wrap="square" lIns="0" tIns="0" rIns="0" bIns="0" rtlCol="0">
            <a:spAutoFit/>
          </a:bodyPr>
          <a:lstStyle/>
          <a:p>
            <a:r>
              <a:rPr lang="en-US" sz="3600" dirty="0">
                <a:gradFill>
                  <a:gsLst>
                    <a:gs pos="0">
                      <a:schemeClr val="tx1"/>
                    </a:gs>
                    <a:gs pos="86000">
                      <a:schemeClr val="tx1"/>
                    </a:gs>
                  </a:gsLst>
                  <a:lin ang="5400000" scaled="0"/>
                </a:gradFill>
                <a:latin typeface="Segoe Light" pitchFamily="34" charset="0"/>
              </a:rPr>
              <a:t>Delivering on </a:t>
            </a:r>
            <a:r>
              <a:rPr lang="en-US" sz="3600" dirty="0" smtClean="0">
                <a:gradFill>
                  <a:gsLst>
                    <a:gs pos="0">
                      <a:schemeClr val="tx1"/>
                    </a:gs>
                    <a:gs pos="86000">
                      <a:schemeClr val="tx1"/>
                    </a:gs>
                  </a:gsLst>
                  <a:lin ang="5400000" scaled="0"/>
                </a:gradFill>
                <a:latin typeface="Segoe Light" pitchFamily="34" charset="0"/>
              </a:rPr>
              <a:t>the Promise </a:t>
            </a:r>
            <a:r>
              <a:rPr lang="en-US" sz="3600" dirty="0">
                <a:gradFill>
                  <a:gsLst>
                    <a:gs pos="0">
                      <a:schemeClr val="tx1"/>
                    </a:gs>
                    <a:gs pos="86000">
                      <a:schemeClr val="tx1"/>
                    </a:gs>
                  </a:gsLst>
                  <a:lin ang="5400000" scaled="0"/>
                </a:gradFill>
                <a:latin typeface="Segoe Light" pitchFamily="34" charset="0"/>
              </a:rPr>
              <a:t>to </a:t>
            </a:r>
            <a:r>
              <a:rPr lang="en-US" sz="3600" dirty="0" smtClean="0">
                <a:gradFill>
                  <a:gsLst>
                    <a:gs pos="0">
                      <a:schemeClr val="tx1"/>
                    </a:gs>
                    <a:gs pos="86000">
                      <a:schemeClr val="tx1"/>
                    </a:gs>
                  </a:gsLst>
                  <a:lin ang="5400000" scaled="0"/>
                </a:gradFill>
                <a:latin typeface="Segoe Light" pitchFamily="34" charset="0"/>
              </a:rPr>
              <a:t>Reduce Your </a:t>
            </a:r>
            <a:r>
              <a:rPr lang="en-US" sz="3600" dirty="0">
                <a:gradFill>
                  <a:gsLst>
                    <a:gs pos="0">
                      <a:schemeClr val="tx1"/>
                    </a:gs>
                    <a:gs pos="86000">
                      <a:schemeClr val="tx1"/>
                    </a:gs>
                  </a:gsLst>
                  <a:lin ang="5400000" scaled="0"/>
                </a:gradFill>
                <a:latin typeface="Segoe Light" pitchFamily="34" charset="0"/>
              </a:rPr>
              <a:t>IT </a:t>
            </a:r>
            <a:r>
              <a:rPr lang="en-US" sz="3600" dirty="0" smtClean="0">
                <a:gradFill>
                  <a:gsLst>
                    <a:gs pos="0">
                      <a:schemeClr val="tx1"/>
                    </a:gs>
                    <a:gs pos="86000">
                      <a:schemeClr val="tx1"/>
                    </a:gs>
                  </a:gsLst>
                  <a:lin ang="5400000" scaled="0"/>
                </a:gradFill>
                <a:latin typeface="Segoe Light" pitchFamily="34" charset="0"/>
              </a:rPr>
              <a:t>Costs</a:t>
            </a:r>
            <a:endParaRPr lang="en-US" sz="36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622679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childTnLst>
                                </p:cTn>
                              </p:par>
                              <p:par>
                                <p:cTn id="8" presetID="37" presetClass="path" presetSubtype="0" fill="hold" nodeType="withEffect">
                                  <p:stCondLst>
                                    <p:cond delay="0"/>
                                  </p:stCondLst>
                                  <p:childTnLst>
                                    <p:animMotion origin="layout" path="M 4.16667E-7 3.49526E-6 C -0.03229 0.07333 -0.25742 0.01688 -0.26797 0.0613 C -0.27852 0.10571 -0.15195 0.14203 -0.15807 0.18367 C -0.16719 0.23085 -0.69896 0.13925 -0.7513 0.18228 C -0.80365 0.2253 -0.72005 0.23895 -0.71198 0.25376 " pathEditMode="relative" rAng="0" ptsTypes="fsfsf">
                                      <p:cBhvr>
                                        <p:cTn id="9" dur="2000" spd="-100000" fill="hold"/>
                                        <p:tgtEl>
                                          <p:spTgt spid="53"/>
                                        </p:tgtEl>
                                        <p:attrNameLst>
                                          <p:attrName>ppt_x</p:attrName>
                                          <p:attrName>ppt_y</p:attrName>
                                        </p:attrNameLst>
                                      </p:cBhvr>
                                      <p:rCtr x="-40182" y="12676"/>
                                    </p:animMotion>
                                  </p:childTnLst>
                                </p:cTn>
                              </p:par>
                              <p:par>
                                <p:cTn id="10" presetID="22" presetClass="entr" presetSubtype="8"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2000"/>
                                        <p:tgtEl>
                                          <p:spTgt spid="5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20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4.41521E-6 -1.48148E-6 L -0.01185 0.47894 " pathEditMode="relative" rAng="0" ptsTypes="AA">
                                      <p:cBhvr>
                                        <p:cTn id="19" dur="2000" fill="hold"/>
                                        <p:tgtEl>
                                          <p:spTgt spid="53"/>
                                        </p:tgtEl>
                                        <p:attrNameLst>
                                          <p:attrName>ppt_x</p:attrName>
                                          <p:attrName>ppt_y</p:attrName>
                                        </p:attrNameLst>
                                      </p:cBhvr>
                                      <p:rCtr x="-599" y="23935"/>
                                    </p:animMotion>
                                  </p:childTnLst>
                                </p:cTn>
                              </p:par>
                              <p:par>
                                <p:cTn id="20" presetID="42" presetClass="path" presetSubtype="0" accel="50000" decel="50000" fill="hold" grpId="1" nodeType="withEffect">
                                  <p:stCondLst>
                                    <p:cond delay="0"/>
                                  </p:stCondLst>
                                  <p:childTnLst>
                                    <p:animMotion origin="layout" path="M 4.58333E-6 -1.61925E-6 L -0.01133 0.47884 " pathEditMode="relative" rAng="0" ptsTypes="AA">
                                      <p:cBhvr>
                                        <p:cTn id="21" dur="2000" fill="hold"/>
                                        <p:tgtEl>
                                          <p:spTgt spid="65"/>
                                        </p:tgtEl>
                                        <p:attrNameLst>
                                          <p:attrName>ppt_x</p:attrName>
                                          <p:attrName>ppt_y</p:attrName>
                                        </p:attrNameLst>
                                      </p:cBhvr>
                                      <p:rCtr x="-573" y="23942"/>
                                    </p:animMotion>
                                  </p:childTnLst>
                                </p:cTn>
                              </p:par>
                              <p:par>
                                <p:cTn id="22" presetID="42" presetClass="path" presetSubtype="0" accel="50000" decel="50000" fill="hold" grpId="1" nodeType="withEffect">
                                  <p:stCondLst>
                                    <p:cond delay="0"/>
                                  </p:stCondLst>
                                  <p:childTnLst>
                                    <p:animMotion origin="layout" path="M 3.75E-6 -3.71733E-6 L -0.01146 0.47907 " pathEditMode="relative" rAng="0" ptsTypes="AA">
                                      <p:cBhvr>
                                        <p:cTn id="23" dur="2000" fill="hold"/>
                                        <p:tgtEl>
                                          <p:spTgt spid="56"/>
                                        </p:tgtEl>
                                        <p:attrNameLst>
                                          <p:attrName>ppt_x</p:attrName>
                                          <p:attrName>ppt_y</p:attrName>
                                        </p:attrNameLst>
                                      </p:cBhvr>
                                      <p:rCtr x="-573" y="23942"/>
                                    </p:animMotion>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childTnLst>
                                </p:cTn>
                              </p:par>
                              <p:par>
                                <p:cTn id="27" presetID="42" presetClass="entr" presetSubtype="0" fill="hold" nodeType="withEffect">
                                  <p:stCondLst>
                                    <p:cond delay="11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6" grpId="0" animBg="1"/>
      <p:bldP spid="56" grpId="1" animBg="1"/>
      <p:bldP spid="65" grpId="0"/>
      <p:bldP spid="6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1E Logo.png"/>
          <p:cNvPicPr>
            <a:picLocks noChangeAspect="1"/>
          </p:cNvPicPr>
          <p:nvPr/>
        </p:nvPicPr>
        <p:blipFill>
          <a:blip r:embed="rId3" cstate="print"/>
          <a:stretch>
            <a:fillRect/>
          </a:stretch>
        </p:blipFill>
        <p:spPr>
          <a:xfrm>
            <a:off x="9627859" y="4247619"/>
            <a:ext cx="2045029" cy="2020090"/>
          </a:xfrm>
          <a:prstGeom prst="rect">
            <a:avLst/>
          </a:prstGeom>
        </p:spPr>
      </p:pic>
      <p:sp>
        <p:nvSpPr>
          <p:cNvPr id="4" name="Rounded Rectangle 3"/>
          <p:cNvSpPr/>
          <p:nvPr/>
        </p:nvSpPr>
        <p:spPr bwMode="auto">
          <a:xfrm>
            <a:off x="514350" y="1443037"/>
            <a:ext cx="11158538" cy="2435602"/>
          </a:xfrm>
          <a:prstGeom prst="roundRect">
            <a:avLst>
              <a:gd name="adj" fmla="val 9659"/>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Light" pitchFamily="34" charset="0"/>
            </a:endParaRPr>
          </a:p>
        </p:txBody>
      </p:sp>
      <p:sp>
        <p:nvSpPr>
          <p:cNvPr id="25" name="Rounded Rectangle 24"/>
          <p:cNvSpPr/>
          <p:nvPr/>
        </p:nvSpPr>
        <p:spPr bwMode="auto">
          <a:xfrm>
            <a:off x="607219" y="1536126"/>
            <a:ext cx="10972800" cy="2249424"/>
          </a:xfrm>
          <a:prstGeom prst="roundRect">
            <a:avLst>
              <a:gd name="adj" fmla="val 6444"/>
            </a:avLst>
          </a:prstGeom>
          <a:gradFill flip="none" rotWithShape="1">
            <a:gsLst>
              <a:gs pos="0">
                <a:srgbClr val="FFFFFF">
                  <a:alpha val="0"/>
                </a:srgbClr>
              </a:gs>
              <a:gs pos="100000">
                <a:srgbClr val="FFFFFF">
                  <a:alpha val="50000"/>
                </a:srgbClr>
              </a:gs>
            </a:gsLst>
            <a:lin ang="0" scaled="1"/>
            <a:tileRect/>
          </a:gradFill>
          <a:ln w="12700">
            <a:solidFill>
              <a:srgbClr val="FFFFFF">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15" name="Rounded Rectangle 14"/>
          <p:cNvSpPr/>
          <p:nvPr/>
        </p:nvSpPr>
        <p:spPr bwMode="auto">
          <a:xfrm>
            <a:off x="5075719" y="1667691"/>
            <a:ext cx="6368422" cy="429065"/>
          </a:xfrm>
          <a:prstGeom prst="roundRect">
            <a:avLst>
              <a:gd name="adj" fmla="val 13758"/>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Centralized Power </a:t>
            </a:r>
            <a:r>
              <a:rPr lang="en-US" sz="2400" dirty="0">
                <a:gradFill>
                  <a:gsLst>
                    <a:gs pos="0">
                      <a:srgbClr val="FFFFFF"/>
                    </a:gs>
                    <a:gs pos="100000">
                      <a:srgbClr val="FFFFFF"/>
                    </a:gs>
                  </a:gsLst>
                  <a:lin ang="5400000" scaled="0"/>
                </a:gradFill>
                <a:latin typeface="Segoe Light" pitchFamily="34" charset="0"/>
              </a:rPr>
              <a:t>Management</a:t>
            </a:r>
          </a:p>
        </p:txBody>
      </p:sp>
      <p:sp>
        <p:nvSpPr>
          <p:cNvPr id="42" name="Rounded Rectangle 41"/>
          <p:cNvSpPr/>
          <p:nvPr/>
        </p:nvSpPr>
        <p:spPr bwMode="auto">
          <a:xfrm>
            <a:off x="5075719" y="2188568"/>
            <a:ext cx="6368422" cy="429065"/>
          </a:xfrm>
          <a:prstGeom prst="roundRect">
            <a:avLst>
              <a:gd name="adj" fmla="val 13030"/>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Performance and Scale Enhancements </a:t>
            </a:r>
            <a:endParaRPr lang="en-US" sz="2400" dirty="0">
              <a:gradFill>
                <a:gsLst>
                  <a:gs pos="0">
                    <a:srgbClr val="FFFFFF"/>
                  </a:gs>
                  <a:gs pos="100000">
                    <a:srgbClr val="FFFFFF"/>
                  </a:gs>
                </a:gsLst>
                <a:lin ang="5400000" scaled="0"/>
              </a:gradFill>
              <a:latin typeface="Segoe Light" pitchFamily="34" charset="0"/>
            </a:endParaRPr>
          </a:p>
        </p:txBody>
      </p:sp>
      <p:sp>
        <p:nvSpPr>
          <p:cNvPr id="43" name="Rounded Rectangle 42"/>
          <p:cNvSpPr/>
          <p:nvPr/>
        </p:nvSpPr>
        <p:spPr bwMode="auto">
          <a:xfrm>
            <a:off x="5075719" y="2709444"/>
            <a:ext cx="6368422" cy="429065"/>
          </a:xfrm>
          <a:prstGeom prst="roundRect">
            <a:avLst>
              <a:gd name="adj" fmla="val 12303"/>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Mobile Device Management </a:t>
            </a:r>
            <a:endParaRPr lang="en-US" sz="2400" dirty="0">
              <a:gradFill>
                <a:gsLst>
                  <a:gs pos="0">
                    <a:srgbClr val="FFFFFF"/>
                  </a:gs>
                  <a:gs pos="100000">
                    <a:srgbClr val="FFFFFF"/>
                  </a:gs>
                </a:gsLst>
                <a:lin ang="5400000" scaled="0"/>
              </a:gradFill>
              <a:latin typeface="Segoe Light" pitchFamily="34" charset="0"/>
            </a:endParaRPr>
          </a:p>
        </p:txBody>
      </p:sp>
      <p:sp>
        <p:nvSpPr>
          <p:cNvPr id="44" name="Rounded Rectangle 43"/>
          <p:cNvSpPr/>
          <p:nvPr/>
        </p:nvSpPr>
        <p:spPr bwMode="auto">
          <a:xfrm>
            <a:off x="5075719" y="3230321"/>
            <a:ext cx="6368422" cy="429065"/>
          </a:xfrm>
          <a:prstGeom prst="roundRect">
            <a:avLst>
              <a:gd name="adj" fmla="val 13030"/>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Foundation for Forefront Endpoint Protection</a:t>
            </a:r>
            <a:endParaRPr lang="en-US" sz="2400" dirty="0">
              <a:gradFill>
                <a:gsLst>
                  <a:gs pos="0">
                    <a:srgbClr val="FFFFFF"/>
                  </a:gs>
                  <a:gs pos="100000">
                    <a:srgbClr val="FFFFFF"/>
                  </a:gs>
                </a:gsLst>
                <a:lin ang="5400000" scaled="0"/>
              </a:gradFill>
              <a:latin typeface="Segoe Light" pitchFamily="34" charset="0"/>
            </a:endParaRPr>
          </a:p>
        </p:txBody>
      </p:sp>
      <p:grpSp>
        <p:nvGrpSpPr>
          <p:cNvPr id="49" name="Group 48"/>
          <p:cNvGrpSpPr/>
          <p:nvPr/>
        </p:nvGrpSpPr>
        <p:grpSpPr>
          <a:xfrm>
            <a:off x="5075718" y="4048928"/>
            <a:ext cx="4360853" cy="2435602"/>
            <a:chOff x="5075718" y="4048928"/>
            <a:chExt cx="4360853" cy="2435602"/>
          </a:xfrm>
        </p:grpSpPr>
        <p:grpSp>
          <p:nvGrpSpPr>
            <p:cNvPr id="39" name="Group 38"/>
            <p:cNvGrpSpPr/>
            <p:nvPr/>
          </p:nvGrpSpPr>
          <p:grpSpPr>
            <a:xfrm>
              <a:off x="5075718" y="4048928"/>
              <a:ext cx="4360853" cy="2435602"/>
              <a:chOff x="514351" y="4048928"/>
              <a:chExt cx="4360853" cy="2435602"/>
            </a:xfrm>
          </p:grpSpPr>
          <p:sp>
            <p:nvSpPr>
              <p:cNvPr id="40" name="Rounded Rectangle 39"/>
              <p:cNvSpPr/>
              <p:nvPr/>
            </p:nvSpPr>
            <p:spPr bwMode="auto">
              <a:xfrm>
                <a:off x="514351" y="4048928"/>
                <a:ext cx="4360853" cy="2435602"/>
              </a:xfrm>
              <a:prstGeom prst="roundRect">
                <a:avLst>
                  <a:gd name="adj" fmla="val 9736"/>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41" name="Rounded Rectangle 40"/>
              <p:cNvSpPr/>
              <p:nvPr/>
            </p:nvSpPr>
            <p:spPr bwMode="auto">
              <a:xfrm>
                <a:off x="605373" y="4142017"/>
                <a:ext cx="4178808" cy="2249424"/>
              </a:xfrm>
              <a:prstGeom prst="roundRect">
                <a:avLst>
                  <a:gd name="adj" fmla="val 7561"/>
                </a:avLst>
              </a:prstGeom>
              <a:gradFill flip="none" rotWithShape="1">
                <a:gsLst>
                  <a:gs pos="0">
                    <a:srgbClr val="FFFFFF">
                      <a:alpha val="0"/>
                    </a:srgbClr>
                  </a:gs>
                  <a:gs pos="100000">
                    <a:srgbClr val="FFFFFF">
                      <a:alpha val="50000"/>
                    </a:srgbClr>
                  </a:gs>
                </a:gsLst>
                <a:lin ang="0" scaled="1"/>
                <a:tileRect/>
              </a:gradFill>
              <a:ln w="12700">
                <a:solidFill>
                  <a:srgbClr val="FFFFFF">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grpSp>
        <p:sp>
          <p:nvSpPr>
            <p:cNvPr id="46" name="Rounded Rectangle 45"/>
            <p:cNvSpPr/>
            <p:nvPr/>
          </p:nvSpPr>
          <p:spPr bwMode="auto">
            <a:xfrm>
              <a:off x="5286339" y="4250400"/>
              <a:ext cx="3939610" cy="429065"/>
            </a:xfrm>
            <a:prstGeom prst="roundRect">
              <a:avLst>
                <a:gd name="adj" fmla="val 11762"/>
              </a:avLst>
            </a:prstGeom>
            <a:solidFill>
              <a:schemeClr val="accent3">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MSIT Savings</a:t>
              </a:r>
              <a:endParaRPr lang="en-US" sz="2400" dirty="0">
                <a:gradFill>
                  <a:gsLst>
                    <a:gs pos="0">
                      <a:srgbClr val="FFFFFF"/>
                    </a:gs>
                    <a:gs pos="100000">
                      <a:srgbClr val="FFFFFF"/>
                    </a:gs>
                  </a:gsLst>
                  <a:lin ang="5400000" scaled="0"/>
                </a:gradFill>
                <a:latin typeface="Segoe Light" pitchFamily="34" charset="0"/>
              </a:endParaRPr>
            </a:p>
          </p:txBody>
        </p:sp>
        <p:sp>
          <p:nvSpPr>
            <p:cNvPr id="17" name="TextBox 16"/>
            <p:cNvSpPr txBox="1"/>
            <p:nvPr/>
          </p:nvSpPr>
          <p:spPr>
            <a:xfrm>
              <a:off x="5286339" y="4764308"/>
              <a:ext cx="3939610" cy="1505295"/>
            </a:xfrm>
            <a:prstGeom prst="roundRect">
              <a:avLst>
                <a:gd name="adj" fmla="val 3726"/>
              </a:avLst>
            </a:prstGeom>
            <a:solidFill>
              <a:schemeClr val="accent3"/>
            </a:solidFill>
            <a:ln w="12700">
              <a:noFill/>
            </a:ln>
          </p:spPr>
          <p:txBody>
            <a:bodyPr wrap="square" lIns="91440" tIns="45720" rIns="91440" bIns="45720" rtlCol="0">
              <a:noAutofit/>
            </a:bodyPr>
            <a:lstStyle/>
            <a:p>
              <a:pPr marL="339725" indent="-339725" defTabSz="914363">
                <a:lnSpc>
                  <a:spcPct val="90000"/>
                </a:lnSpc>
                <a:spcBef>
                  <a:spcPct val="20000"/>
                </a:spcBef>
                <a:buSzPct val="90000"/>
                <a:buBlip>
                  <a:blip r:embed="rId4"/>
                </a:buBlip>
              </a:pPr>
              <a:r>
                <a:rPr lang="en-US" sz="2000" dirty="0">
                  <a:gradFill>
                    <a:gsLst>
                      <a:gs pos="0">
                        <a:schemeClr val="tx1"/>
                      </a:gs>
                      <a:gs pos="86000">
                        <a:schemeClr val="tx1"/>
                      </a:gs>
                    </a:gsLst>
                    <a:lin ang="5400000" scaled="0"/>
                  </a:gradFill>
                  <a:latin typeface="Segoe Light" pitchFamily="34" charset="0"/>
                </a:rPr>
                <a:t>27 percent drop in the power used by managed machines</a:t>
              </a:r>
            </a:p>
            <a:p>
              <a:pPr marL="339725" indent="-339725" defTabSz="914363">
                <a:lnSpc>
                  <a:spcPct val="90000"/>
                </a:lnSpc>
                <a:spcBef>
                  <a:spcPct val="20000"/>
                </a:spcBef>
                <a:buSzPct val="90000"/>
                <a:buBlip>
                  <a:blip r:embed="rId4"/>
                </a:buBlip>
              </a:pPr>
              <a:r>
                <a:rPr lang="en-US" sz="2000" dirty="0">
                  <a:gradFill>
                    <a:gsLst>
                      <a:gs pos="0">
                        <a:schemeClr val="tx1"/>
                      </a:gs>
                      <a:gs pos="86000">
                        <a:schemeClr val="tx1"/>
                      </a:gs>
                    </a:gsLst>
                    <a:lin ang="5400000" scaled="0"/>
                  </a:gradFill>
                  <a:latin typeface="Segoe Light" pitchFamily="34" charset="0"/>
                </a:rPr>
                <a:t>Projected savings of $460,000 this fiscal year</a:t>
              </a:r>
            </a:p>
          </p:txBody>
        </p:sp>
      </p:grpSp>
      <p:grpSp>
        <p:nvGrpSpPr>
          <p:cNvPr id="18" name="Group 17"/>
          <p:cNvGrpSpPr/>
          <p:nvPr/>
        </p:nvGrpSpPr>
        <p:grpSpPr>
          <a:xfrm>
            <a:off x="514351" y="4048928"/>
            <a:ext cx="4360853" cy="2435602"/>
            <a:chOff x="514351" y="4048928"/>
            <a:chExt cx="4360853" cy="2435602"/>
          </a:xfrm>
        </p:grpSpPr>
        <p:grpSp>
          <p:nvGrpSpPr>
            <p:cNvPr id="11" name="Group 10"/>
            <p:cNvGrpSpPr/>
            <p:nvPr/>
          </p:nvGrpSpPr>
          <p:grpSpPr>
            <a:xfrm>
              <a:off x="514351" y="4048928"/>
              <a:ext cx="4360853" cy="2435602"/>
              <a:chOff x="514351" y="4048928"/>
              <a:chExt cx="4360853" cy="2435602"/>
            </a:xfrm>
          </p:grpSpPr>
          <p:sp>
            <p:nvSpPr>
              <p:cNvPr id="24" name="Rounded Rectangle 23"/>
              <p:cNvSpPr/>
              <p:nvPr/>
            </p:nvSpPr>
            <p:spPr bwMode="auto">
              <a:xfrm>
                <a:off x="514351" y="4048928"/>
                <a:ext cx="4360853" cy="2435602"/>
              </a:xfrm>
              <a:prstGeom prst="roundRect">
                <a:avLst>
                  <a:gd name="adj" fmla="val 9736"/>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26" name="Rounded Rectangle 25"/>
              <p:cNvSpPr/>
              <p:nvPr/>
            </p:nvSpPr>
            <p:spPr bwMode="auto">
              <a:xfrm>
                <a:off x="605373" y="4142017"/>
                <a:ext cx="4178808" cy="2249424"/>
              </a:xfrm>
              <a:prstGeom prst="roundRect">
                <a:avLst>
                  <a:gd name="adj" fmla="val 7561"/>
                </a:avLst>
              </a:prstGeom>
              <a:gradFill flip="none" rotWithShape="1">
                <a:gsLst>
                  <a:gs pos="0">
                    <a:srgbClr val="FFFFFF">
                      <a:alpha val="0"/>
                    </a:srgbClr>
                  </a:gs>
                  <a:gs pos="100000">
                    <a:srgbClr val="FFFFFF">
                      <a:alpha val="50000"/>
                    </a:srgbClr>
                  </a:gs>
                </a:gsLst>
                <a:lin ang="0" scaled="1"/>
                <a:tileRect/>
              </a:gradFill>
              <a:ln w="12700">
                <a:solidFill>
                  <a:srgbClr val="FFFFFF">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grpSp>
        <p:sp>
          <p:nvSpPr>
            <p:cNvPr id="45" name="Rounded Rectangle 44"/>
            <p:cNvSpPr/>
            <p:nvPr/>
          </p:nvSpPr>
          <p:spPr bwMode="auto">
            <a:xfrm>
              <a:off x="736085" y="4250400"/>
              <a:ext cx="3939610" cy="429065"/>
            </a:xfrm>
            <a:prstGeom prst="roundRect">
              <a:avLst>
                <a:gd name="adj" fmla="val 13142"/>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400" dirty="0" smtClean="0">
                  <a:gradFill>
                    <a:gsLst>
                      <a:gs pos="0">
                        <a:srgbClr val="FFFFFF"/>
                      </a:gs>
                      <a:gs pos="100000">
                        <a:srgbClr val="FFFFFF"/>
                      </a:gs>
                    </a:gsLst>
                    <a:lin ang="5400000" scaled="0"/>
                  </a:gradFill>
                  <a:latin typeface="Segoe Light" pitchFamily="34" charset="0"/>
                </a:rPr>
                <a:t>City of Helsinki  </a:t>
              </a:r>
              <a:endParaRPr lang="en-US" sz="2400" dirty="0">
                <a:gradFill>
                  <a:gsLst>
                    <a:gs pos="0">
                      <a:srgbClr val="FFFFFF"/>
                    </a:gs>
                    <a:gs pos="100000">
                      <a:srgbClr val="FFFFFF"/>
                    </a:gs>
                  </a:gsLst>
                  <a:lin ang="5400000" scaled="0"/>
                </a:gradFill>
                <a:latin typeface="Segoe Light" pitchFamily="34" charset="0"/>
              </a:endParaRPr>
            </a:p>
          </p:txBody>
        </p:sp>
        <p:sp>
          <p:nvSpPr>
            <p:cNvPr id="48" name="TextBox 47"/>
            <p:cNvSpPr txBox="1"/>
            <p:nvPr/>
          </p:nvSpPr>
          <p:spPr>
            <a:xfrm>
              <a:off x="736085" y="4764308"/>
              <a:ext cx="3939610" cy="1505295"/>
            </a:xfrm>
            <a:prstGeom prst="roundRect">
              <a:avLst>
                <a:gd name="adj" fmla="val 3726"/>
              </a:avLst>
            </a:prstGeom>
            <a:solidFill>
              <a:schemeClr val="accent4"/>
            </a:solidFill>
            <a:ln w="12700">
              <a:noFill/>
            </a:ln>
          </p:spPr>
          <p:txBody>
            <a:bodyPr wrap="square" lIns="91440" tIns="45720" rIns="91440" bIns="45720" rtlCol="0">
              <a:noAutofit/>
            </a:bodyPr>
            <a:lstStyle/>
            <a:p>
              <a:pPr marL="339725" indent="-339725" defTabSz="914363">
                <a:lnSpc>
                  <a:spcPct val="90000"/>
                </a:lnSpc>
                <a:spcBef>
                  <a:spcPct val="20000"/>
                </a:spcBef>
                <a:buSzPct val="90000"/>
                <a:buBlip>
                  <a:blip r:embed="rId4"/>
                </a:buBlip>
              </a:pPr>
              <a:r>
                <a:rPr lang="en-US" sz="2000" dirty="0" smtClean="0">
                  <a:gradFill>
                    <a:gsLst>
                      <a:gs pos="0">
                        <a:schemeClr val="tx1"/>
                      </a:gs>
                      <a:gs pos="86000">
                        <a:schemeClr val="tx1"/>
                      </a:gs>
                    </a:gsLst>
                    <a:lin ang="5400000" scaled="0"/>
                  </a:gradFill>
                  <a:latin typeface="Segoe Light" pitchFamily="34" charset="0"/>
                </a:rPr>
                <a:t>Estimates saving over €285,000 per year in electricity costs (20,000 desktops)</a:t>
              </a:r>
            </a:p>
            <a:p>
              <a:pPr marL="339725" indent="-339725" defTabSz="914363">
                <a:lnSpc>
                  <a:spcPct val="90000"/>
                </a:lnSpc>
                <a:spcBef>
                  <a:spcPct val="20000"/>
                </a:spcBef>
                <a:buSzPct val="90000"/>
                <a:buBlip>
                  <a:blip r:embed="rId4"/>
                </a:buBlip>
              </a:pPr>
              <a:r>
                <a:rPr lang="en-US" sz="2000" dirty="0" smtClean="0">
                  <a:gradFill>
                    <a:gsLst>
                      <a:gs pos="0">
                        <a:schemeClr val="tx1"/>
                      </a:gs>
                      <a:gs pos="86000">
                        <a:schemeClr val="tx1"/>
                      </a:gs>
                    </a:gsLst>
                    <a:lin ang="5400000" scaled="0"/>
                  </a:gradFill>
                  <a:latin typeface="Segoe Light" pitchFamily="34" charset="0"/>
                </a:rPr>
                <a:t>With move to Windows 7, 30% additional savings anticipated</a:t>
              </a:r>
            </a:p>
          </p:txBody>
        </p:sp>
      </p:grpSp>
      <p:pic>
        <p:nvPicPr>
          <p:cNvPr id="2051" name="Picture 3" descr="\\SERVER3\InternalBin\Resource DVD\DVD_ART36\DVD_Art_08-10-2010\Logos\System Center\System Center Configuration Manager 2007 R3\System_Center-Configuration_Manager_2007_R3_h_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351" y="193357"/>
            <a:ext cx="4906062" cy="105036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736084" y="1667691"/>
            <a:ext cx="4139119" cy="1991695"/>
          </a:xfrm>
          <a:prstGeom prst="roundRect">
            <a:avLst>
              <a:gd name="adj" fmla="val 2683"/>
            </a:avLst>
          </a:prstGeom>
          <a:blipFill>
            <a:blip r:embed="rId6" cstate="print"/>
            <a:stretch>
              <a:fillRect/>
            </a:stretch>
          </a:blipFill>
          <a:ln w="12700">
            <a:noFill/>
          </a:ln>
        </p:spPr>
        <p:txBody>
          <a:bodyPr wrap="square" lIns="91440" tIns="45720" rIns="91440" bIns="45720" rtlCol="0">
            <a:noAutofit/>
          </a:bodyPr>
          <a:lstStyle/>
          <a:p>
            <a:pPr marL="339725" indent="-339725" defTabSz="914363">
              <a:lnSpc>
                <a:spcPct val="90000"/>
              </a:lnSpc>
              <a:spcBef>
                <a:spcPct val="20000"/>
              </a:spcBef>
              <a:buSzPct val="90000"/>
              <a:buBlip>
                <a:blip r:embed="rId4"/>
              </a:buBlip>
            </a:pPr>
            <a:endParaRPr lang="en-US" sz="20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85461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1000" fill="hold"/>
                                        <p:tgtEl>
                                          <p:spTgt spid="21"/>
                                        </p:tgtEl>
                                        <p:attrNameLst>
                                          <p:attrName>ppt_w</p:attrName>
                                        </p:attrNameLst>
                                      </p:cBhvr>
                                      <p:tavLst>
                                        <p:tav tm="0">
                                          <p:val>
                                            <p:fltVal val="0"/>
                                          </p:val>
                                        </p:tav>
                                        <p:tav tm="100000">
                                          <p:val>
                                            <p:strVal val="#ppt_w"/>
                                          </p:val>
                                        </p:tav>
                                      </p:tavLst>
                                    </p:anim>
                                    <p:anim calcmode="lin" valueType="num">
                                      <p:cBhvr>
                                        <p:cTn id="21" dur="1000" fill="hold"/>
                                        <p:tgtEl>
                                          <p:spTgt spid="21"/>
                                        </p:tgtEl>
                                        <p:attrNameLst>
                                          <p:attrName>ppt_h</p:attrName>
                                        </p:attrNameLst>
                                      </p:cBhvr>
                                      <p:tavLst>
                                        <p:tav tm="0">
                                          <p:val>
                                            <p:fltVal val="0"/>
                                          </p:val>
                                        </p:tav>
                                        <p:tav tm="100000">
                                          <p:val>
                                            <p:strVal val="#ppt_h"/>
                                          </p:val>
                                        </p:tav>
                                      </p:tavLst>
                                    </p:anim>
                                    <p:animEffect transition="in" filter="fade">
                                      <p:cBhvr>
                                        <p:cTn id="2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514351" y="4447147"/>
            <a:ext cx="11158537" cy="2076202"/>
          </a:xfrm>
          <a:prstGeom prst="roundRect">
            <a:avLst>
              <a:gd name="adj" fmla="val 11552"/>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16" name="Rounded Rectangle 15"/>
          <p:cNvSpPr/>
          <p:nvPr/>
        </p:nvSpPr>
        <p:spPr bwMode="auto">
          <a:xfrm>
            <a:off x="607219" y="4538844"/>
            <a:ext cx="10972800" cy="1892808"/>
          </a:xfrm>
          <a:prstGeom prst="roundRect">
            <a:avLst>
              <a:gd name="adj" fmla="val 7561"/>
            </a:avLst>
          </a:prstGeom>
          <a:gradFill flip="none" rotWithShape="1">
            <a:gsLst>
              <a:gs pos="0">
                <a:srgbClr val="FFFFFF">
                  <a:alpha val="0"/>
                </a:srgbClr>
              </a:gs>
              <a:gs pos="100000">
                <a:srgbClr val="FFFFFF">
                  <a:alpha val="50000"/>
                </a:srgbClr>
              </a:gs>
            </a:gsLst>
            <a:lin ang="0" scaled="1"/>
            <a:tileRect/>
          </a:gradFill>
          <a:ln w="12700">
            <a:solidFill>
              <a:srgbClr val="FFFFFF">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13" name="Rounded Rectangle 12"/>
          <p:cNvSpPr/>
          <p:nvPr/>
        </p:nvSpPr>
        <p:spPr bwMode="auto">
          <a:xfrm>
            <a:off x="750226" y="4677979"/>
            <a:ext cx="5259088" cy="685874"/>
          </a:xfrm>
          <a:prstGeom prst="roundRect">
            <a:avLst>
              <a:gd name="adj" fmla="val 10982"/>
            </a:avLst>
          </a:prstGeom>
          <a:solidFill>
            <a:srgbClr val="FFFF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smtClean="0">
                <a:gradFill>
                  <a:gsLst>
                    <a:gs pos="0">
                      <a:srgbClr val="000000"/>
                    </a:gs>
                    <a:gs pos="100000">
                      <a:srgbClr val="000000"/>
                    </a:gs>
                  </a:gsLst>
                  <a:lin ang="5400000" scaled="0"/>
                </a:gradFill>
                <a:latin typeface="Segoe Light" pitchFamily="34" charset="0"/>
              </a:rPr>
              <a:t>Slovenia Telecom</a:t>
            </a:r>
            <a:endParaRPr lang="en-US" sz="2800" dirty="0">
              <a:gradFill>
                <a:gsLst>
                  <a:gs pos="0">
                    <a:srgbClr val="000000"/>
                  </a:gs>
                  <a:gs pos="100000">
                    <a:srgbClr val="000000"/>
                  </a:gs>
                </a:gsLst>
                <a:lin ang="5400000" scaled="0"/>
              </a:gradFill>
              <a:latin typeface="Segoe Light" pitchFamily="34" charset="0"/>
            </a:endParaRPr>
          </a:p>
        </p:txBody>
      </p:sp>
      <p:sp>
        <p:nvSpPr>
          <p:cNvPr id="14" name="TextBox 13"/>
          <p:cNvSpPr txBox="1"/>
          <p:nvPr/>
        </p:nvSpPr>
        <p:spPr>
          <a:xfrm>
            <a:off x="750225" y="5455532"/>
            <a:ext cx="10675061" cy="822720"/>
          </a:xfrm>
          <a:prstGeom prst="roundRect">
            <a:avLst>
              <a:gd name="adj" fmla="val 8778"/>
            </a:avLst>
          </a:prstGeom>
          <a:solidFill>
            <a:schemeClr val="accent3">
              <a:lumMod val="75000"/>
            </a:schemeClr>
          </a:solidFill>
          <a:ln w="12700">
            <a:noFill/>
          </a:ln>
        </p:spPr>
        <p:txBody>
          <a:bodyPr wrap="square" lIns="91440" tIns="45720" rIns="91440" bIns="45720" rtlCol="0" anchor="ctr" anchorCtr="0">
            <a:noAutofit/>
          </a:bodyPr>
          <a:lstStyle/>
          <a:p>
            <a:pPr marL="57150" indent="-57150" defTabSz="914099" fontAlgn="base">
              <a:lnSpc>
                <a:spcPct val="90000"/>
              </a:lnSpc>
              <a:spcBef>
                <a:spcPct val="0"/>
              </a:spcBef>
              <a:spcAft>
                <a:spcPct val="0"/>
              </a:spcAft>
            </a:pPr>
            <a:r>
              <a:rPr lang="en-US" sz="2000" dirty="0" smtClean="0">
                <a:gradFill>
                  <a:gsLst>
                    <a:gs pos="0">
                      <a:srgbClr val="FFFFFF"/>
                    </a:gs>
                    <a:gs pos="100000">
                      <a:srgbClr val="FFFFFF"/>
                    </a:gs>
                  </a:gsLst>
                  <a:lin ang="5400000" scaled="0"/>
                </a:gradFill>
                <a:latin typeface="Segoe Light" pitchFamily="34" charset="0"/>
              </a:rPr>
              <a:t>“The </a:t>
            </a:r>
            <a:r>
              <a:rPr lang="en-US" sz="2000" dirty="0">
                <a:gradFill>
                  <a:gsLst>
                    <a:gs pos="0">
                      <a:srgbClr val="FFFFFF"/>
                    </a:gs>
                    <a:gs pos="100000">
                      <a:srgbClr val="FFFFFF"/>
                    </a:gs>
                  </a:gsLst>
                  <a:lin ang="5400000" scaled="0"/>
                </a:gradFill>
                <a:latin typeface="Segoe Light" pitchFamily="34" charset="0"/>
              </a:rPr>
              <a:t>deployment process for Forefront Endpoint Protection was very simple….FEP was so intuitive that we were able to move much more quickly than anticipated.”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023" y="4687589"/>
            <a:ext cx="1873353" cy="64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itle 40"/>
          <p:cNvSpPr>
            <a:spLocks noGrp="1"/>
          </p:cNvSpPr>
          <p:nvPr>
            <p:ph type="title"/>
          </p:nvPr>
        </p:nvSpPr>
        <p:spPr>
          <a:xfrm>
            <a:off x="514351" y="197069"/>
            <a:ext cx="11149013" cy="1052596"/>
          </a:xfrm>
        </p:spPr>
        <p:txBody>
          <a:bodyPr/>
          <a:lstStyle/>
          <a:p>
            <a:pPr lvl="0"/>
            <a:r>
              <a:rPr lang="en-US" dirty="0" smtClean="0"/>
              <a:t>Protect and Manage Against Threats</a:t>
            </a:r>
            <a:br>
              <a:rPr lang="en-US" dirty="0" smtClean="0"/>
            </a:br>
            <a:r>
              <a:rPr lang="en-US" sz="3200" dirty="0" smtClean="0">
                <a:gradFill flip="none" rotWithShape="1">
                  <a:gsLst>
                    <a:gs pos="0">
                      <a:schemeClr val="tx2"/>
                    </a:gs>
                    <a:gs pos="86000">
                      <a:schemeClr val="tx2"/>
                    </a:gs>
                  </a:gsLst>
                  <a:lin ang="5400000" scaled="0"/>
                  <a:tileRect/>
                </a:gradFill>
              </a:rPr>
              <a:t>One infrastructure for desktop management and protection</a:t>
            </a:r>
            <a:endParaRPr lang="en-US" sz="3200" dirty="0">
              <a:gradFill flip="none" rotWithShape="1">
                <a:gsLst>
                  <a:gs pos="0">
                    <a:schemeClr val="tx2"/>
                  </a:gs>
                  <a:gs pos="86000">
                    <a:schemeClr val="tx2"/>
                  </a:gs>
                </a:gsLst>
                <a:lin ang="5400000" scaled="0"/>
                <a:tileRect/>
              </a:gradFill>
            </a:endParaRPr>
          </a:p>
        </p:txBody>
      </p:sp>
      <p:pic>
        <p:nvPicPr>
          <p:cNvPr id="3079" name="Red Lego" descr="\\sfp\work\White_Whale\8-20318_KellyWagman\Working\SFP_Art\Both_Lego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2027" y="1652983"/>
            <a:ext cx="4275983" cy="315724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14351" y="1464285"/>
            <a:ext cx="5580063" cy="2843784"/>
            <a:chOff x="514351" y="1900238"/>
            <a:chExt cx="5580063" cy="2843784"/>
          </a:xfrm>
        </p:grpSpPr>
        <p:sp>
          <p:nvSpPr>
            <p:cNvPr id="5" name="Rounded Rectangle 4"/>
            <p:cNvSpPr/>
            <p:nvPr/>
          </p:nvSpPr>
          <p:spPr bwMode="auto">
            <a:xfrm>
              <a:off x="514351" y="1900238"/>
              <a:ext cx="5580063" cy="2843784"/>
            </a:xfrm>
            <a:prstGeom prst="roundRect">
              <a:avLst>
                <a:gd name="adj" fmla="val 7693"/>
              </a:avLst>
            </a:prstGeom>
            <a:gradFill flip="none" rotWithShape="1">
              <a:gsLst>
                <a:gs pos="0">
                  <a:srgbClr val="000000">
                    <a:alpha val="50000"/>
                  </a:srgbClr>
                </a:gs>
                <a:gs pos="100000">
                  <a:srgbClr val="000000">
                    <a:alpha val="0"/>
                  </a:srgbClr>
                </a:gs>
              </a:gsLst>
              <a:lin ang="0" scaled="1"/>
              <a:tileRect/>
            </a:gradFill>
            <a:ln w="12700">
              <a:solidFill>
                <a:srgbClr val="000000">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sp>
          <p:nvSpPr>
            <p:cNvPr id="30" name="Rounded Rectangle 29"/>
            <p:cNvSpPr/>
            <p:nvPr/>
          </p:nvSpPr>
          <p:spPr bwMode="auto">
            <a:xfrm>
              <a:off x="606902" y="1990801"/>
              <a:ext cx="5394960" cy="2661466"/>
            </a:xfrm>
            <a:prstGeom prst="roundRect">
              <a:avLst>
                <a:gd name="adj" fmla="val 4917"/>
              </a:avLst>
            </a:prstGeom>
            <a:gradFill flip="none" rotWithShape="1">
              <a:gsLst>
                <a:gs pos="0">
                  <a:srgbClr val="FFFFFF">
                    <a:alpha val="0"/>
                  </a:srgbClr>
                </a:gs>
                <a:gs pos="100000">
                  <a:srgbClr val="FFFFFF">
                    <a:alpha val="50000"/>
                  </a:srgbClr>
                </a:gs>
              </a:gsLst>
              <a:lin ang="0" scaled="1"/>
              <a:tileRect/>
            </a:gradFill>
            <a:ln w="12700">
              <a:solidFill>
                <a:srgbClr val="FFFFFF">
                  <a:alpha val="5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Light" pitchFamily="34" charset="0"/>
              </a:endParaRPr>
            </a:p>
          </p:txBody>
        </p:sp>
      </p:grpSp>
      <p:sp>
        <p:nvSpPr>
          <p:cNvPr id="6" name="Rounded Rectangle 5"/>
          <p:cNvSpPr/>
          <p:nvPr/>
        </p:nvSpPr>
        <p:spPr bwMode="auto">
          <a:xfrm>
            <a:off x="740291" y="1713358"/>
            <a:ext cx="5128181" cy="722791"/>
          </a:xfrm>
          <a:prstGeom prst="roundRect">
            <a:avLst>
              <a:gd name="adj" fmla="val 10767"/>
            </a:avLst>
          </a:prstGeom>
          <a:solidFill>
            <a:schemeClr val="accent4">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Light" pitchFamily="34" charset="0"/>
              </a:rPr>
              <a:t>Provides one familiar experience </a:t>
            </a:r>
            <a:r>
              <a:rPr lang="en-US" sz="2000" dirty="0" smtClean="0">
                <a:gradFill>
                  <a:gsLst>
                    <a:gs pos="0">
                      <a:srgbClr val="FFFFFF"/>
                    </a:gs>
                    <a:gs pos="100000">
                      <a:srgbClr val="FFFFFF"/>
                    </a:gs>
                  </a:gsLst>
                  <a:lin ang="5400000" scaled="0"/>
                </a:gradFill>
                <a:latin typeface="Segoe Light" pitchFamily="34" charset="0"/>
              </a:rPr>
              <a:t>for desktop management </a:t>
            </a:r>
            <a:r>
              <a:rPr lang="en-US" sz="2000" dirty="0">
                <a:gradFill>
                  <a:gsLst>
                    <a:gs pos="0">
                      <a:srgbClr val="FFFFFF"/>
                    </a:gs>
                    <a:gs pos="100000">
                      <a:srgbClr val="FFFFFF"/>
                    </a:gs>
                  </a:gsLst>
                  <a:lin ang="5400000" scaled="0"/>
                </a:gradFill>
                <a:latin typeface="Segoe Light" pitchFamily="34" charset="0"/>
              </a:rPr>
              <a:t>and protection</a:t>
            </a:r>
          </a:p>
        </p:txBody>
      </p:sp>
      <p:sp>
        <p:nvSpPr>
          <p:cNvPr id="35" name="Rounded Rectangle 34"/>
          <p:cNvSpPr/>
          <p:nvPr/>
        </p:nvSpPr>
        <p:spPr bwMode="auto">
          <a:xfrm>
            <a:off x="740291" y="2521816"/>
            <a:ext cx="5128181" cy="722791"/>
          </a:xfrm>
          <a:prstGeom prst="roundRect">
            <a:avLst>
              <a:gd name="adj" fmla="val 9057"/>
            </a:avLst>
          </a:prstGeom>
          <a:solidFill>
            <a:schemeClr val="accent4">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Light" pitchFamily="34" charset="0"/>
              </a:rPr>
              <a:t>Minimizes cost and </a:t>
            </a:r>
            <a:r>
              <a:rPr lang="en-US" sz="2000" dirty="0" smtClean="0">
                <a:gradFill>
                  <a:gsLst>
                    <a:gs pos="0">
                      <a:srgbClr val="FFFFFF"/>
                    </a:gs>
                    <a:gs pos="100000">
                      <a:srgbClr val="FFFFFF"/>
                    </a:gs>
                  </a:gsLst>
                  <a:lin ang="5400000" scaled="0"/>
                </a:gradFill>
                <a:latin typeface="Segoe Light" pitchFamily="34" charset="0"/>
              </a:rPr>
              <a:t>complexity by using existing </a:t>
            </a:r>
            <a:r>
              <a:rPr lang="en-US" sz="2000" dirty="0">
                <a:gradFill>
                  <a:gsLst>
                    <a:gs pos="0">
                      <a:srgbClr val="FFFFFF"/>
                    </a:gs>
                    <a:gs pos="100000">
                      <a:srgbClr val="FFFFFF"/>
                    </a:gs>
                  </a:gsLst>
                  <a:lin ang="5400000" scaled="0"/>
                </a:gradFill>
                <a:latin typeface="Segoe Light" pitchFamily="34" charset="0"/>
              </a:rPr>
              <a:t>infrastructure</a:t>
            </a:r>
          </a:p>
        </p:txBody>
      </p:sp>
      <p:sp>
        <p:nvSpPr>
          <p:cNvPr id="36" name="Rounded Rectangle 35"/>
          <p:cNvSpPr/>
          <p:nvPr/>
        </p:nvSpPr>
        <p:spPr bwMode="auto">
          <a:xfrm>
            <a:off x="740291" y="3330274"/>
            <a:ext cx="5128181" cy="722791"/>
          </a:xfrm>
          <a:prstGeom prst="roundRect">
            <a:avLst>
              <a:gd name="adj" fmla="val 10766"/>
            </a:avLst>
          </a:prstGeom>
          <a:solidFill>
            <a:schemeClr val="accent4">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Light" pitchFamily="34" charset="0"/>
              </a:rPr>
              <a:t>Improved visibility to </a:t>
            </a:r>
            <a:r>
              <a:rPr lang="en-US" sz="2000" dirty="0" smtClean="0">
                <a:gradFill>
                  <a:gsLst>
                    <a:gs pos="0">
                      <a:srgbClr val="FFFFFF"/>
                    </a:gs>
                    <a:gs pos="100000">
                      <a:srgbClr val="FFFFFF"/>
                    </a:gs>
                  </a:gsLst>
                  <a:lin ang="5400000" scaled="0"/>
                </a:gradFill>
                <a:latin typeface="Segoe Light" pitchFamily="34" charset="0"/>
              </a:rPr>
              <a:t>help identify </a:t>
            </a:r>
            <a:r>
              <a:rPr lang="en-US" sz="2000" dirty="0">
                <a:gradFill>
                  <a:gsLst>
                    <a:gs pos="0">
                      <a:srgbClr val="FFFFFF"/>
                    </a:gs>
                    <a:gs pos="100000">
                      <a:srgbClr val="FFFFFF"/>
                    </a:gs>
                  </a:gsLst>
                  <a:lin ang="5400000" scaled="0"/>
                </a:gradFill>
                <a:latin typeface="Segoe Light" pitchFamily="34" charset="0"/>
              </a:rPr>
              <a:t>and remediate </a:t>
            </a:r>
            <a:r>
              <a:rPr lang="en-US" sz="2000" dirty="0" smtClean="0">
                <a:gradFill>
                  <a:gsLst>
                    <a:gs pos="0">
                      <a:srgbClr val="FFFFFF"/>
                    </a:gs>
                    <a:gs pos="100000">
                      <a:srgbClr val="FFFFFF"/>
                    </a:gs>
                  </a:gsLst>
                  <a:lin ang="5400000" scaled="0"/>
                </a:gradFill>
                <a:latin typeface="Segoe Light" pitchFamily="34" charset="0"/>
              </a:rPr>
              <a:t>potentially </a:t>
            </a:r>
            <a:r>
              <a:rPr lang="en-US" sz="2000" dirty="0">
                <a:gradFill>
                  <a:gsLst>
                    <a:gs pos="0">
                      <a:srgbClr val="FFFFFF"/>
                    </a:gs>
                    <a:gs pos="100000">
                      <a:srgbClr val="FFFFFF"/>
                    </a:gs>
                  </a:gsLst>
                  <a:lin ang="5400000" scaled="0"/>
                </a:gradFill>
                <a:latin typeface="Segoe Light" pitchFamily="34" charset="0"/>
              </a:rPr>
              <a:t>vulnerable endpoints</a:t>
            </a:r>
          </a:p>
        </p:txBody>
      </p:sp>
    </p:spTree>
    <p:extLst>
      <p:ext uri="{BB962C8B-B14F-4D97-AF65-F5344CB8AC3E}">
        <p14:creationId xmlns:p14="http://schemas.microsoft.com/office/powerpoint/2010/main" val="2073884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fade">
                                      <p:cBhvr>
                                        <p:cTn id="7" dur="500"/>
                                        <p:tgtEl>
                                          <p:spTgt spid="30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42" presetClass="entr" presetSubtype="0"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7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90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47738" y="948690"/>
            <a:ext cx="8158642" cy="1523494"/>
          </a:xfrm>
        </p:spPr>
        <p:txBody>
          <a:bodyPr/>
          <a:lstStyle/>
          <a:p>
            <a:r>
              <a:rPr lang="en-US" dirty="0" smtClean="0"/>
              <a:t>Converging Security</a:t>
            </a:r>
            <a:br>
              <a:rPr lang="en-US" dirty="0" smtClean="0"/>
            </a:br>
            <a:r>
              <a:rPr lang="en-US" dirty="0" smtClean="0"/>
              <a:t>and Management </a:t>
            </a:r>
            <a:endParaRPr lang="en-US" dirty="0"/>
          </a:p>
        </p:txBody>
      </p:sp>
      <p:sp>
        <p:nvSpPr>
          <p:cNvPr id="4" name="Text Placeholder 3"/>
          <p:cNvSpPr>
            <a:spLocks noGrp="1"/>
          </p:cNvSpPr>
          <p:nvPr>
            <p:ph type="body" sz="quarter" idx="10"/>
          </p:nvPr>
        </p:nvSpPr>
        <p:spPr/>
        <p:txBody>
          <a:bodyPr/>
          <a:lstStyle/>
          <a:p>
            <a:r>
              <a:rPr lang="en-US" smtClean="0"/>
              <a:t>demo</a:t>
            </a:r>
            <a:endParaRPr lang="en-US" dirty="0"/>
          </a:p>
        </p:txBody>
      </p:sp>
      <p:pic>
        <p:nvPicPr>
          <p:cNvPr id="1026" name="Picture 2" descr="C:\Users\kellywag\AppData\Local\Microsoft\Windows\Temporary Internet Files\Content.Outlook\Y37M066B\AJ_Smita_Hike_Olympics.bmp"/>
          <p:cNvPicPr>
            <a:picLocks noChangeAspect="1" noChangeArrowheads="1"/>
          </p:cNvPicPr>
          <p:nvPr/>
        </p:nvPicPr>
        <p:blipFill rotWithShape="1">
          <a:blip r:embed="rId3">
            <a:extLst>
              <a:ext uri="{28A0092B-C50C-407E-A947-70E740481C1C}">
                <a14:useLocalDpi xmlns:a14="http://schemas.microsoft.com/office/drawing/2010/main" val="0"/>
              </a:ext>
            </a:extLst>
          </a:blip>
          <a:srcRect t="12112" b="-13639"/>
          <a:stretch/>
        </p:blipFill>
        <p:spPr bwMode="auto">
          <a:xfrm rot="20880000">
            <a:off x="7260503" y="1146222"/>
            <a:ext cx="3862306" cy="2946400"/>
          </a:xfrm>
          <a:prstGeom prst="rect">
            <a:avLst/>
          </a:prstGeom>
          <a:solidFill>
            <a:schemeClr val="tx1"/>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Subtitle 5"/>
          <p:cNvSpPr>
            <a:spLocks noGrp="1"/>
          </p:cNvSpPr>
          <p:nvPr>
            <p:ph type="subTitle" idx="1"/>
          </p:nvPr>
        </p:nvSpPr>
        <p:spPr>
          <a:xfrm rot="20880000">
            <a:off x="7983821" y="3722810"/>
            <a:ext cx="2925481" cy="332399"/>
          </a:xfrm>
          <a:noFill/>
        </p:spPr>
        <p:txBody>
          <a:bodyPr wrap="none" lIns="0" tIns="0" rIns="0" bIns="0" rtlCol="0">
            <a:spAutoFit/>
          </a:bodyPr>
          <a:lstStyle/>
          <a:p>
            <a:pPr defTabSz="914400"/>
            <a:r>
              <a:rPr lang="en-US" sz="2400" dirty="0" err="1">
                <a:gradFill>
                  <a:gsLst>
                    <a:gs pos="0">
                      <a:srgbClr val="000000"/>
                    </a:gs>
                    <a:gs pos="86000">
                      <a:srgbClr val="000000"/>
                    </a:gs>
                  </a:gsLst>
                  <a:lin ang="5400000" scaled="0"/>
                </a:gradFill>
                <a:latin typeface="Segoe Print" pitchFamily="2" charset="0"/>
              </a:rPr>
              <a:t>Adwait</a:t>
            </a:r>
            <a:r>
              <a:rPr lang="en-US" sz="2400" dirty="0">
                <a:gradFill>
                  <a:gsLst>
                    <a:gs pos="0">
                      <a:srgbClr val="000000"/>
                    </a:gs>
                    <a:gs pos="86000">
                      <a:srgbClr val="000000"/>
                    </a:gs>
                  </a:gsLst>
                  <a:lin ang="5400000" scaled="0"/>
                </a:gradFill>
                <a:latin typeface="Segoe Print" pitchFamily="2" charset="0"/>
              </a:rPr>
              <a:t> Joshi (AJ) </a:t>
            </a:r>
          </a:p>
        </p:txBody>
      </p:sp>
      <p:sp>
        <p:nvSpPr>
          <p:cNvPr id="12" name="Rectangle 11"/>
          <p:cNvSpPr/>
          <p:nvPr/>
        </p:nvSpPr>
        <p:spPr bwMode="auto">
          <a:xfrm rot="2161635">
            <a:off x="10164812" y="765434"/>
            <a:ext cx="1048833" cy="293914"/>
          </a:xfrm>
          <a:prstGeom prst="rect">
            <a:avLst/>
          </a:prstGeom>
          <a:gradFill flip="none" rotWithShape="1">
            <a:gsLst>
              <a:gs pos="0">
                <a:schemeClr val="tx1">
                  <a:alpha val="85000"/>
                </a:schemeClr>
              </a:gs>
              <a:gs pos="86000">
                <a:schemeClr val="tx1">
                  <a:alpha val="25000"/>
                </a:schemeClr>
              </a:gs>
            </a:gsLst>
            <a:path path="circle">
              <a:fillToRect l="50000" t="50000" r="50000" b="50000"/>
            </a:path>
            <a:tileRect/>
          </a:gradFill>
          <a:ln w="19050">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smtClean="0">
              <a:solidFill>
                <a:schemeClr val="tx1"/>
              </a:solidFill>
            </a:endParaRPr>
          </a:p>
        </p:txBody>
      </p:sp>
    </p:spTree>
    <p:extLst>
      <p:ext uri="{BB962C8B-B14F-4D97-AF65-F5344CB8AC3E}">
        <p14:creationId xmlns:p14="http://schemas.microsoft.com/office/powerpoint/2010/main" val="13144884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bwMode="auto">
          <a:xfrm>
            <a:off x="380081" y="1443038"/>
            <a:ext cx="11428663" cy="3510116"/>
          </a:xfrm>
          <a:prstGeom prst="roundRect">
            <a:avLst>
              <a:gd name="adj" fmla="val 2997"/>
            </a:avLst>
          </a:prstGeom>
          <a:gradFill flip="none" rotWithShape="1">
            <a:gsLst>
              <a:gs pos="0">
                <a:srgbClr val="000000">
                  <a:alpha val="50000"/>
                </a:srgbClr>
              </a:gs>
              <a:gs pos="100000">
                <a:srgbClr val="000000">
                  <a:alpha val="0"/>
                </a:srgbClr>
              </a:gs>
            </a:gsLst>
            <a:lin ang="5400000" scaled="1"/>
            <a:tileRect/>
          </a:gradFill>
          <a:ln w="28575">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41" name="Rounded Rectangle 40"/>
          <p:cNvSpPr/>
          <p:nvPr/>
        </p:nvSpPr>
        <p:spPr bwMode="auto">
          <a:xfrm>
            <a:off x="505792" y="1518553"/>
            <a:ext cx="3635627" cy="4698185"/>
          </a:xfrm>
          <a:prstGeom prst="roundRect">
            <a:avLst>
              <a:gd name="adj" fmla="val 3144"/>
            </a:avLst>
          </a:prstGeom>
          <a:gradFill>
            <a:gsLst>
              <a:gs pos="0">
                <a:srgbClr val="FFFFFF">
                  <a:alpha val="0"/>
                </a:srgbClr>
              </a:gs>
              <a:gs pos="100000">
                <a:schemeClr val="tx1">
                  <a:alpha val="50000"/>
                </a:schemeClr>
              </a:gs>
            </a:gsLst>
            <a:lin ang="5400000" scaled="0"/>
          </a:gradFill>
          <a:ln w="12700">
            <a:solidFill>
              <a:srgbClr val="FFFFFF">
                <a:alpha val="50000"/>
              </a:srgb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
        <p:nvSpPr>
          <p:cNvPr id="42" name="Rounded Rectangle 41"/>
          <p:cNvSpPr/>
          <p:nvPr/>
        </p:nvSpPr>
        <p:spPr bwMode="auto">
          <a:xfrm>
            <a:off x="4271526" y="1518553"/>
            <a:ext cx="3635627" cy="4698185"/>
          </a:xfrm>
          <a:prstGeom prst="roundRect">
            <a:avLst>
              <a:gd name="adj" fmla="val 3144"/>
            </a:avLst>
          </a:prstGeom>
          <a:gradFill>
            <a:gsLst>
              <a:gs pos="0">
                <a:srgbClr val="FFFFFF">
                  <a:alpha val="0"/>
                </a:srgbClr>
              </a:gs>
              <a:gs pos="100000">
                <a:schemeClr val="tx1">
                  <a:alpha val="50000"/>
                </a:schemeClr>
              </a:gs>
            </a:gsLst>
            <a:lin ang="5400000" scaled="0"/>
          </a:gradFill>
          <a:ln w="12700">
            <a:solidFill>
              <a:srgbClr val="FFFFFF">
                <a:alpha val="50000"/>
              </a:srgb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
        <p:nvSpPr>
          <p:cNvPr id="43" name="Rounded Rectangle 42"/>
          <p:cNvSpPr/>
          <p:nvPr/>
        </p:nvSpPr>
        <p:spPr bwMode="auto">
          <a:xfrm>
            <a:off x="8031636" y="1518553"/>
            <a:ext cx="3635627" cy="4698185"/>
          </a:xfrm>
          <a:prstGeom prst="roundRect">
            <a:avLst>
              <a:gd name="adj" fmla="val 3144"/>
            </a:avLst>
          </a:prstGeom>
          <a:gradFill>
            <a:gsLst>
              <a:gs pos="0">
                <a:srgbClr val="FFFFFF">
                  <a:alpha val="0"/>
                </a:srgbClr>
              </a:gs>
              <a:gs pos="100000">
                <a:schemeClr val="tx1">
                  <a:alpha val="50000"/>
                </a:schemeClr>
              </a:gs>
            </a:gsLst>
            <a:lin ang="5400000" scaled="0"/>
          </a:gradFill>
          <a:ln w="12700">
            <a:solidFill>
              <a:srgbClr val="FFFFFF">
                <a:alpha val="50000"/>
              </a:srgb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
        <p:nvSpPr>
          <p:cNvPr id="3" name="Title 2"/>
          <p:cNvSpPr>
            <a:spLocks noGrp="1"/>
          </p:cNvSpPr>
          <p:nvPr>
            <p:ph type="title"/>
          </p:nvPr>
        </p:nvSpPr>
        <p:spPr/>
        <p:txBody>
          <a:bodyPr/>
          <a:lstStyle/>
          <a:p>
            <a:r>
              <a:rPr lang="en-US" smtClean="0"/>
              <a:t>The Changing Face of Client Management </a:t>
            </a:r>
            <a:endParaRPr lang="en-US" dirty="0"/>
          </a:p>
        </p:txBody>
      </p:sp>
      <p:sp>
        <p:nvSpPr>
          <p:cNvPr id="5" name="Rounded Rectangle 4"/>
          <p:cNvSpPr/>
          <p:nvPr/>
        </p:nvSpPr>
        <p:spPr bwMode="auto">
          <a:xfrm>
            <a:off x="624035" y="1607261"/>
            <a:ext cx="3399140" cy="2895600"/>
          </a:xfrm>
          <a:prstGeom prst="roundRect">
            <a:avLst>
              <a:gd name="adj" fmla="val 3644"/>
            </a:avLst>
          </a:prstGeom>
          <a:solidFill>
            <a:schemeClr val="accent4">
              <a:lumMod val="60000"/>
              <a:lumOff val="40000"/>
            </a:schemeClr>
          </a:solidFill>
          <a:ln w="28575">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
        <p:nvSpPr>
          <p:cNvPr id="6" name="Rounded Rectangle 5"/>
          <p:cNvSpPr/>
          <p:nvPr/>
        </p:nvSpPr>
        <p:spPr bwMode="auto">
          <a:xfrm>
            <a:off x="4394851" y="1614086"/>
            <a:ext cx="3401568" cy="2895600"/>
          </a:xfrm>
          <a:prstGeom prst="roundRect">
            <a:avLst>
              <a:gd name="adj" fmla="val 4137"/>
            </a:avLst>
          </a:prstGeom>
          <a:solidFill>
            <a:schemeClr val="accent3">
              <a:lumMod val="60000"/>
              <a:lumOff val="40000"/>
            </a:schemeClr>
          </a:solidFill>
          <a:ln w="28575">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a:solidFill>
                <a:schemeClr val="bg1">
                  <a:alpha val="99000"/>
                </a:schemeClr>
              </a:solidFill>
            </a:endParaRPr>
          </a:p>
        </p:txBody>
      </p:sp>
      <p:sp>
        <p:nvSpPr>
          <p:cNvPr id="7" name="Rounded Rectangle 6"/>
          <p:cNvSpPr/>
          <p:nvPr/>
        </p:nvSpPr>
        <p:spPr bwMode="auto">
          <a:xfrm>
            <a:off x="8148665" y="1614086"/>
            <a:ext cx="3401568" cy="2895600"/>
          </a:xfrm>
          <a:prstGeom prst="roundRect">
            <a:avLst>
              <a:gd name="adj" fmla="val 3152"/>
            </a:avLst>
          </a:prstGeom>
          <a:solidFill>
            <a:schemeClr val="accent2">
              <a:lumMod val="60000"/>
              <a:lumOff val="40000"/>
            </a:schemeClr>
          </a:solidFill>
          <a:ln w="28575">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a:solidFill>
                <a:schemeClr val="bg1">
                  <a:alpha val="99000"/>
                </a:schemeClr>
              </a:solidFill>
            </a:endParaRPr>
          </a:p>
        </p:txBody>
      </p:sp>
      <p:sp>
        <p:nvSpPr>
          <p:cNvPr id="17" name="Rounded Rectangle 16"/>
          <p:cNvSpPr/>
          <p:nvPr/>
        </p:nvSpPr>
        <p:spPr bwMode="auto">
          <a:xfrm>
            <a:off x="715290" y="3916059"/>
            <a:ext cx="3216631" cy="504155"/>
          </a:xfrm>
          <a:prstGeom prst="roundRect">
            <a:avLst>
              <a:gd name="adj" fmla="val 17817"/>
            </a:avLst>
          </a:prstGeom>
          <a:solidFill>
            <a:schemeClr val="bg2">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gradFill>
                  <a:gsLst>
                    <a:gs pos="0">
                      <a:srgbClr val="FFFFFF"/>
                    </a:gs>
                    <a:gs pos="100000">
                      <a:schemeClr val="tx1"/>
                    </a:gs>
                  </a:gsLst>
                  <a:lin ang="5400000" scaled="0"/>
                </a:gradFill>
                <a:latin typeface="Segoe Light" pitchFamily="34" charset="0"/>
              </a:rPr>
              <a:t>DESKTOP</a:t>
            </a:r>
          </a:p>
        </p:txBody>
      </p:sp>
      <p:sp>
        <p:nvSpPr>
          <p:cNvPr id="18" name="Rounded Rectangle 17"/>
          <p:cNvSpPr/>
          <p:nvPr/>
        </p:nvSpPr>
        <p:spPr bwMode="auto">
          <a:xfrm>
            <a:off x="4479995" y="3916059"/>
            <a:ext cx="3218688" cy="504155"/>
          </a:xfrm>
          <a:prstGeom prst="roundRect">
            <a:avLst>
              <a:gd name="adj" fmla="val 15405"/>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gradFill>
                  <a:gsLst>
                    <a:gs pos="0">
                      <a:srgbClr val="FFFFFF"/>
                    </a:gs>
                    <a:gs pos="100000">
                      <a:schemeClr val="tx1"/>
                    </a:gs>
                  </a:gsLst>
                  <a:lin ang="5400000" scaled="0"/>
                </a:gradFill>
                <a:latin typeface="Segoe Light" pitchFamily="34" charset="0"/>
              </a:rPr>
              <a:t>RISE OF THE LAPTOP</a:t>
            </a:r>
          </a:p>
        </p:txBody>
      </p:sp>
      <p:sp>
        <p:nvSpPr>
          <p:cNvPr id="19" name="Rounded Rectangle 18"/>
          <p:cNvSpPr/>
          <p:nvPr/>
        </p:nvSpPr>
        <p:spPr bwMode="auto">
          <a:xfrm>
            <a:off x="8240105" y="3916059"/>
            <a:ext cx="3218688" cy="504155"/>
          </a:xfrm>
          <a:prstGeom prst="roundRect">
            <a:avLst>
              <a:gd name="adj" fmla="val 14104"/>
            </a:avLst>
          </a:prstGeom>
          <a:solidFill>
            <a:schemeClr val="accent2">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gradFill>
                  <a:gsLst>
                    <a:gs pos="0">
                      <a:srgbClr val="FFFFFF"/>
                    </a:gs>
                    <a:gs pos="100000">
                      <a:schemeClr val="tx1"/>
                    </a:gs>
                  </a:gsLst>
                  <a:lin ang="5400000" scaled="0"/>
                </a:gradFill>
                <a:latin typeface="Segoe Light" pitchFamily="34" charset="0"/>
              </a:rPr>
              <a:t>ENTER MOBILITY </a:t>
            </a:r>
          </a:p>
        </p:txBody>
      </p:sp>
      <p:sp>
        <p:nvSpPr>
          <p:cNvPr id="32" name="Flowchart: Extract 31"/>
          <p:cNvSpPr/>
          <p:nvPr/>
        </p:nvSpPr>
        <p:spPr bwMode="auto">
          <a:xfrm rot="10800000">
            <a:off x="2057474" y="4411597"/>
            <a:ext cx="532263" cy="300250"/>
          </a:xfrm>
          <a:prstGeom prst="flowChartExtract">
            <a:avLst/>
          </a:prstGeom>
          <a:solidFill>
            <a:schemeClr val="bg2">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smtClean="0">
              <a:solidFill>
                <a:schemeClr val="tx1">
                  <a:alpha val="99000"/>
                </a:schemeClr>
              </a:solidFill>
            </a:endParaRPr>
          </a:p>
        </p:txBody>
      </p:sp>
      <p:sp>
        <p:nvSpPr>
          <p:cNvPr id="33" name="Flowchart: Extract 32"/>
          <p:cNvSpPr/>
          <p:nvPr/>
        </p:nvSpPr>
        <p:spPr bwMode="auto">
          <a:xfrm rot="10800000">
            <a:off x="5828281" y="4411597"/>
            <a:ext cx="532263" cy="300250"/>
          </a:xfrm>
          <a:prstGeom prst="flowChartExtra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bg1">
                  <a:alpha val="99000"/>
                </a:schemeClr>
              </a:solidFill>
            </a:endParaRPr>
          </a:p>
        </p:txBody>
      </p:sp>
      <p:sp>
        <p:nvSpPr>
          <p:cNvPr id="34" name="Flowchart: Extract 33"/>
          <p:cNvSpPr/>
          <p:nvPr/>
        </p:nvSpPr>
        <p:spPr bwMode="auto">
          <a:xfrm rot="10800000">
            <a:off x="9583318" y="4411597"/>
            <a:ext cx="532263" cy="300250"/>
          </a:xfrm>
          <a:prstGeom prst="flowChartExtract">
            <a:avLst/>
          </a:prstGeom>
          <a:solidFill>
            <a:schemeClr val="accent2">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bg1">
                  <a:alpha val="99000"/>
                </a:schemeClr>
              </a:solidFill>
            </a:endParaRPr>
          </a:p>
        </p:txBody>
      </p:sp>
      <p:sp>
        <p:nvSpPr>
          <p:cNvPr id="35" name="Rounded Rectangle 34"/>
          <p:cNvSpPr/>
          <p:nvPr/>
        </p:nvSpPr>
        <p:spPr bwMode="auto">
          <a:xfrm>
            <a:off x="622821" y="5237429"/>
            <a:ext cx="3401568" cy="393290"/>
          </a:xfrm>
          <a:prstGeom prst="roundRect">
            <a:avLst>
              <a:gd name="adj" fmla="val 18601"/>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chemeClr val="tx1"/>
                    </a:gs>
                    <a:gs pos="100000">
                      <a:schemeClr val="tx1"/>
                    </a:gs>
                  </a:gsLst>
                  <a:lin ang="0" scaled="1"/>
                </a:gradFill>
                <a:latin typeface="Segoe Light" pitchFamily="34" charset="0"/>
              </a:rPr>
              <a:t>Connected to Corp Network</a:t>
            </a:r>
          </a:p>
        </p:txBody>
      </p:sp>
      <p:sp>
        <p:nvSpPr>
          <p:cNvPr id="36" name="Rounded Rectangle 35"/>
          <p:cNvSpPr/>
          <p:nvPr/>
        </p:nvSpPr>
        <p:spPr bwMode="auto">
          <a:xfrm>
            <a:off x="622821" y="4725079"/>
            <a:ext cx="3401568" cy="393290"/>
          </a:xfrm>
          <a:prstGeom prst="roundRect">
            <a:avLst>
              <a:gd name="adj" fmla="val 17644"/>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chemeClr val="tx1"/>
                    </a:gs>
                    <a:gs pos="100000">
                      <a:schemeClr val="tx1"/>
                    </a:gs>
                  </a:gsLst>
                  <a:lin ang="0" scaled="1"/>
                </a:gradFill>
                <a:latin typeface="Segoe Light" pitchFamily="34" charset="0"/>
              </a:rPr>
              <a:t>Corporate-Owned Desktop</a:t>
            </a:r>
          </a:p>
        </p:txBody>
      </p:sp>
      <p:sp>
        <p:nvSpPr>
          <p:cNvPr id="37" name="Rounded Rectangle 36"/>
          <p:cNvSpPr/>
          <p:nvPr/>
        </p:nvSpPr>
        <p:spPr bwMode="auto">
          <a:xfrm>
            <a:off x="4422559" y="5237429"/>
            <a:ext cx="3401568" cy="393290"/>
          </a:xfrm>
          <a:prstGeom prst="roundRect">
            <a:avLst>
              <a:gd name="adj" fmla="val 19557"/>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chemeClr val="tx1"/>
                    </a:gs>
                    <a:gs pos="100000">
                      <a:schemeClr val="tx1"/>
                    </a:gs>
                  </a:gsLst>
                  <a:lin ang="0" scaled="1"/>
                </a:gradFill>
                <a:latin typeface="Segoe Light" pitchFamily="34" charset="0"/>
              </a:rPr>
              <a:t>Productive Online or Offline</a:t>
            </a:r>
          </a:p>
        </p:txBody>
      </p:sp>
      <p:sp>
        <p:nvSpPr>
          <p:cNvPr id="38" name="Rounded Rectangle 37"/>
          <p:cNvSpPr/>
          <p:nvPr/>
        </p:nvSpPr>
        <p:spPr bwMode="auto">
          <a:xfrm>
            <a:off x="4422559" y="4711642"/>
            <a:ext cx="3401568" cy="393290"/>
          </a:xfrm>
          <a:prstGeom prst="roundRect">
            <a:avLst>
              <a:gd name="adj" fmla="val 20515"/>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chemeClr val="tx1"/>
                    </a:gs>
                    <a:gs pos="100000">
                      <a:schemeClr val="tx1"/>
                    </a:gs>
                  </a:gsLst>
                  <a:lin ang="0" scaled="1"/>
                </a:gradFill>
                <a:latin typeface="Segoe Light" pitchFamily="34" charset="0"/>
              </a:rPr>
              <a:t>Rich Corporate Laptop</a:t>
            </a:r>
          </a:p>
        </p:txBody>
      </p:sp>
      <p:sp>
        <p:nvSpPr>
          <p:cNvPr id="39" name="Rounded Rectangle 38"/>
          <p:cNvSpPr/>
          <p:nvPr/>
        </p:nvSpPr>
        <p:spPr bwMode="auto">
          <a:xfrm>
            <a:off x="8148665" y="5237429"/>
            <a:ext cx="3401568" cy="393290"/>
          </a:xfrm>
          <a:prstGeom prst="roundRect">
            <a:avLst>
              <a:gd name="adj" fmla="val 16783"/>
            </a:avLst>
          </a:pr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chemeClr val="tx1"/>
                    </a:gs>
                    <a:gs pos="100000">
                      <a:schemeClr val="tx1"/>
                    </a:gs>
                  </a:gsLst>
                  <a:lin ang="0" scaled="1"/>
                </a:gradFill>
                <a:latin typeface="Segoe Light" pitchFamily="34" charset="0"/>
              </a:rPr>
              <a:t>Cloud Connected</a:t>
            </a:r>
          </a:p>
        </p:txBody>
      </p:sp>
      <p:sp>
        <p:nvSpPr>
          <p:cNvPr id="40" name="Rounded Rectangle 39"/>
          <p:cNvSpPr/>
          <p:nvPr/>
        </p:nvSpPr>
        <p:spPr bwMode="auto">
          <a:xfrm>
            <a:off x="8148665" y="4725079"/>
            <a:ext cx="3401568" cy="393290"/>
          </a:xfrm>
          <a:prstGeom prst="roundRect">
            <a:avLst>
              <a:gd name="adj" fmla="val 18721"/>
            </a:avLst>
          </a:pr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chemeClr val="tx1"/>
                    </a:gs>
                    <a:gs pos="100000">
                      <a:schemeClr val="tx1"/>
                    </a:gs>
                  </a:gsLst>
                  <a:lin ang="0" scaled="1"/>
                </a:gradFill>
                <a:latin typeface="Segoe Light" pitchFamily="34" charset="0"/>
              </a:rPr>
              <a:t>User-Driven Device Choices</a:t>
            </a:r>
          </a:p>
        </p:txBody>
      </p:sp>
      <p:sp>
        <p:nvSpPr>
          <p:cNvPr id="25" name="Rounded Rectangle 24"/>
          <p:cNvSpPr/>
          <p:nvPr/>
        </p:nvSpPr>
        <p:spPr bwMode="auto">
          <a:xfrm>
            <a:off x="622821" y="5742914"/>
            <a:ext cx="3401568" cy="393290"/>
          </a:xfrm>
          <a:prstGeom prst="roundRect">
            <a:avLst>
              <a:gd name="adj" fmla="val 18601"/>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mtClean="0">
                <a:gradFill>
                  <a:gsLst>
                    <a:gs pos="0">
                      <a:schemeClr val="tx1"/>
                    </a:gs>
                    <a:gs pos="100000">
                      <a:schemeClr val="tx1"/>
                    </a:gs>
                  </a:gsLst>
                  <a:lin ang="0" scaled="1"/>
                </a:gradFill>
                <a:latin typeface="Segoe Light" pitchFamily="34" charset="0"/>
              </a:rPr>
              <a:t>Management Sets Standards</a:t>
            </a:r>
            <a:endParaRPr lang="en-US" dirty="0" smtClean="0">
              <a:gradFill>
                <a:gsLst>
                  <a:gs pos="0">
                    <a:schemeClr val="tx1"/>
                  </a:gs>
                  <a:gs pos="100000">
                    <a:schemeClr val="tx1"/>
                  </a:gs>
                </a:gsLst>
                <a:lin ang="0" scaled="1"/>
              </a:gradFill>
              <a:latin typeface="Segoe Light" pitchFamily="34" charset="0"/>
            </a:endParaRPr>
          </a:p>
        </p:txBody>
      </p:sp>
      <p:sp>
        <p:nvSpPr>
          <p:cNvPr id="26" name="Rounded Rectangle 25"/>
          <p:cNvSpPr/>
          <p:nvPr/>
        </p:nvSpPr>
        <p:spPr bwMode="auto">
          <a:xfrm>
            <a:off x="8148665" y="5742914"/>
            <a:ext cx="3401568" cy="393290"/>
          </a:xfrm>
          <a:prstGeom prst="roundRect">
            <a:avLst>
              <a:gd name="adj" fmla="val 18721"/>
            </a:avLst>
          </a:pr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chemeClr val="tx1"/>
                    </a:gs>
                    <a:gs pos="100000">
                      <a:schemeClr val="tx1"/>
                    </a:gs>
                  </a:gsLst>
                  <a:lin ang="0" scaled="1"/>
                </a:gradFill>
                <a:latin typeface="Segoe Light" pitchFamily="34" charset="0"/>
              </a:rPr>
              <a:t>Management Enables Experience</a:t>
            </a:r>
          </a:p>
        </p:txBody>
      </p:sp>
      <p:sp>
        <p:nvSpPr>
          <p:cNvPr id="28" name="Rounded Rectangle 27"/>
          <p:cNvSpPr/>
          <p:nvPr/>
        </p:nvSpPr>
        <p:spPr bwMode="auto">
          <a:xfrm>
            <a:off x="4422559" y="5742914"/>
            <a:ext cx="3401568" cy="393290"/>
          </a:xfrm>
          <a:prstGeom prst="roundRect">
            <a:avLst>
              <a:gd name="adj" fmla="val 19558"/>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chemeClr val="tx1"/>
                    </a:gs>
                    <a:gs pos="100000">
                      <a:schemeClr val="tx1"/>
                    </a:gs>
                  </a:gsLst>
                  <a:lin ang="0" scaled="1"/>
                </a:gradFill>
                <a:latin typeface="Segoe Light" pitchFamily="34" charset="0"/>
              </a:rPr>
              <a:t>Management Limits Risk </a:t>
            </a:r>
          </a:p>
        </p:txBody>
      </p:sp>
      <p:pic>
        <p:nvPicPr>
          <p:cNvPr id="4098" name="Picture 2" descr="\\sfp\work\White_Whale\8-20318_KellyWagman\Working\SFP_Art\MP90028950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802" y="1678699"/>
            <a:ext cx="3218688" cy="2129028"/>
          </a:xfrm>
          <a:prstGeom prst="roundRect">
            <a:avLst>
              <a:gd name="adj" fmla="val 4059"/>
            </a:avLst>
          </a:prstGeom>
          <a:noFill/>
          <a:extLst>
            <a:ext uri="{909E8E84-426E-40DD-AFC4-6F175D3DCCD1}">
              <a14:hiddenFill xmlns:a14="http://schemas.microsoft.com/office/drawing/2010/main">
                <a:solidFill>
                  <a:srgbClr val="FFFFFF"/>
                </a:solidFill>
              </a14:hiddenFill>
            </a:ext>
          </a:extLst>
        </p:spPr>
      </p:pic>
      <p:pic>
        <p:nvPicPr>
          <p:cNvPr id="4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80502" y="1678699"/>
            <a:ext cx="3217674" cy="2129028"/>
          </a:xfrm>
          <a:prstGeom prst="roundRect">
            <a:avLst>
              <a:gd name="adj" fmla="val 4059"/>
            </a:avLst>
          </a:prstGeom>
          <a:noFill/>
          <a:extLst>
            <a:ext uri="{909E8E84-426E-40DD-AFC4-6F175D3DCCD1}">
              <a14:hiddenFill xmlns:a14="http://schemas.microsoft.com/office/drawing/2010/main">
                <a:solidFill>
                  <a:srgbClr val="FFFFFF"/>
                </a:solidFill>
              </a14:hiddenFill>
            </a:ext>
          </a:extLst>
        </p:spPr>
      </p:pic>
      <p:pic>
        <p:nvPicPr>
          <p:cNvPr id="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40612" y="1678699"/>
            <a:ext cx="3217674" cy="2129027"/>
          </a:xfrm>
          <a:prstGeom prst="roundRect">
            <a:avLst>
              <a:gd name="adj" fmla="val 4059"/>
            </a:avLst>
          </a:prstGeom>
          <a:noFill/>
          <a:extLst/>
        </p:spPr>
      </p:pic>
    </p:spTree>
    <p:extLst>
      <p:ext uri="{BB962C8B-B14F-4D97-AF65-F5344CB8AC3E}">
        <p14:creationId xmlns:p14="http://schemas.microsoft.com/office/powerpoint/2010/main" val="416553297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380081" y="1443038"/>
            <a:ext cx="11428663" cy="3510116"/>
          </a:xfrm>
          <a:prstGeom prst="roundRect">
            <a:avLst>
              <a:gd name="adj" fmla="val 2997"/>
            </a:avLst>
          </a:prstGeom>
          <a:gradFill flip="none" rotWithShape="1">
            <a:gsLst>
              <a:gs pos="0">
                <a:srgbClr val="000000">
                  <a:alpha val="50000"/>
                </a:srgbClr>
              </a:gs>
              <a:gs pos="100000">
                <a:srgbClr val="000000">
                  <a:alpha val="0"/>
                </a:srgbClr>
              </a:gs>
            </a:gsLst>
            <a:lin ang="5400000" scaled="1"/>
            <a:tileRect/>
          </a:gradFill>
          <a:ln w="28575">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3" name="Rounded Rectangle 2"/>
          <p:cNvSpPr/>
          <p:nvPr/>
        </p:nvSpPr>
        <p:spPr bwMode="auto">
          <a:xfrm>
            <a:off x="6966408" y="1574277"/>
            <a:ext cx="4706480" cy="4792146"/>
          </a:xfrm>
          <a:prstGeom prst="roundRect">
            <a:avLst>
              <a:gd name="adj" fmla="val 2266"/>
            </a:avLst>
          </a:prstGeom>
          <a:gradFill>
            <a:gsLst>
              <a:gs pos="0">
                <a:srgbClr val="FFFFFF">
                  <a:alpha val="0"/>
                </a:srgbClr>
              </a:gs>
              <a:gs pos="100000">
                <a:schemeClr val="tx1">
                  <a:alpha val="50000"/>
                </a:schemeClr>
              </a:gs>
            </a:gsLst>
            <a:lin ang="5400000" scaled="0"/>
          </a:gradFill>
          <a:ln w="12700">
            <a:solidFill>
              <a:srgbClr val="FFFFFF">
                <a:alpha val="50000"/>
              </a:srgbClr>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a:solidFill>
                <a:schemeClr val="bg1">
                  <a:alpha val="99000"/>
                </a:schemeClr>
              </a:solidFill>
            </a:endParaRPr>
          </a:p>
        </p:txBody>
      </p:sp>
      <p:sp>
        <p:nvSpPr>
          <p:cNvPr id="18" name="Title 17"/>
          <p:cNvSpPr>
            <a:spLocks noGrp="1"/>
          </p:cNvSpPr>
          <p:nvPr>
            <p:ph type="title"/>
          </p:nvPr>
        </p:nvSpPr>
        <p:spPr>
          <a:xfrm>
            <a:off x="519112" y="228600"/>
            <a:ext cx="11149013" cy="1218795"/>
          </a:xfrm>
        </p:spPr>
        <p:txBody>
          <a:bodyPr/>
          <a:lstStyle/>
          <a:p>
            <a:r>
              <a:rPr lang="en-US" dirty="0" smtClean="0"/>
              <a:t>Fundamental IT Transformation Driven by</a:t>
            </a:r>
            <a:br>
              <a:rPr lang="en-US" dirty="0" smtClean="0"/>
            </a:br>
            <a:r>
              <a:rPr lang="en-US" dirty="0" smtClean="0"/>
              <a:t>Mobility and </a:t>
            </a:r>
            <a:r>
              <a:rPr lang="en-US" dirty="0" err="1" smtClean="0"/>
              <a:t>Consumerization</a:t>
            </a:r>
            <a:endParaRPr lang="en-US" dirty="0"/>
          </a:p>
        </p:txBody>
      </p:sp>
      <p:sp>
        <p:nvSpPr>
          <p:cNvPr id="51215" name="Rectangle 39"/>
          <p:cNvSpPr>
            <a:spLocks noChangeArrowheads="1"/>
          </p:cNvSpPr>
          <p:nvPr/>
        </p:nvSpPr>
        <p:spPr bwMode="auto">
          <a:xfrm>
            <a:off x="7204305" y="1758641"/>
            <a:ext cx="4174541" cy="1421928"/>
          </a:xfrm>
          <a:prstGeom prst="rect">
            <a:avLst/>
          </a:prstGeom>
          <a:noFill/>
          <a:ln w="9525">
            <a:noFill/>
            <a:miter lim="800000"/>
            <a:headEnd/>
            <a:tailEnd/>
          </a:ln>
        </p:spPr>
        <p:txBody>
          <a:bodyPr wrap="none">
            <a:spAutoFit/>
          </a:bodyPr>
          <a:lstStyle/>
          <a:p>
            <a:pPr algn="ctr">
              <a:lnSpc>
                <a:spcPct val="90000"/>
              </a:lnSpc>
            </a:pPr>
            <a:r>
              <a:rPr lang="en-US" sz="3200" dirty="0">
                <a:solidFill>
                  <a:srgbClr val="FFFFFF"/>
                </a:solidFill>
                <a:latin typeface="Segoe Light" pitchFamily="34" charset="0"/>
              </a:rPr>
              <a:t> </a:t>
            </a:r>
            <a:r>
              <a:rPr lang="en-US" sz="3200" dirty="0">
                <a:gradFill>
                  <a:gsLst>
                    <a:gs pos="0">
                      <a:schemeClr val="tx1"/>
                    </a:gs>
                    <a:gs pos="100000">
                      <a:schemeClr val="tx1"/>
                    </a:gs>
                  </a:gsLst>
                  <a:lin ang="5400000" scaled="1"/>
                </a:gradFill>
                <a:latin typeface="Segoe Light" pitchFamily="34" charset="0"/>
              </a:rPr>
              <a:t>End users </a:t>
            </a:r>
            <a:r>
              <a:rPr lang="en-US" sz="3200" dirty="0" smtClean="0">
                <a:gradFill>
                  <a:gsLst>
                    <a:gs pos="0">
                      <a:schemeClr val="tx1"/>
                    </a:gs>
                    <a:gs pos="100000">
                      <a:schemeClr val="tx1"/>
                    </a:gs>
                  </a:gsLst>
                  <a:lin ang="5400000" scaled="1"/>
                </a:gradFill>
                <a:latin typeface="Segoe Light" pitchFamily="34" charset="0"/>
              </a:rPr>
              <a:t>expect </a:t>
            </a:r>
            <a:r>
              <a:rPr lang="en-US" sz="3200" dirty="0">
                <a:gradFill>
                  <a:gsLst>
                    <a:gs pos="0">
                      <a:schemeClr val="tx1"/>
                    </a:gs>
                    <a:gs pos="100000">
                      <a:schemeClr val="tx1"/>
                    </a:gs>
                  </a:gsLst>
                  <a:lin ang="5400000" scaled="1"/>
                </a:gradFill>
                <a:latin typeface="Segoe Light" pitchFamily="34" charset="0"/>
              </a:rPr>
              <a:t/>
            </a:r>
            <a:br>
              <a:rPr lang="en-US" sz="3200" dirty="0">
                <a:gradFill>
                  <a:gsLst>
                    <a:gs pos="0">
                      <a:schemeClr val="tx1"/>
                    </a:gs>
                    <a:gs pos="100000">
                      <a:schemeClr val="tx1"/>
                    </a:gs>
                  </a:gsLst>
                  <a:lin ang="5400000" scaled="1"/>
                </a:gradFill>
                <a:latin typeface="Segoe Light" pitchFamily="34" charset="0"/>
              </a:rPr>
            </a:br>
            <a:r>
              <a:rPr lang="en-US" sz="3200" dirty="0">
                <a:gradFill>
                  <a:gsLst>
                    <a:gs pos="0">
                      <a:schemeClr val="tx1"/>
                    </a:gs>
                    <a:gs pos="100000">
                      <a:schemeClr val="tx1"/>
                    </a:gs>
                  </a:gsLst>
                  <a:lin ang="5400000" scaled="1"/>
                </a:gradFill>
                <a:latin typeface="Segoe Light" pitchFamily="34" charset="0"/>
              </a:rPr>
              <a:t>Monday morning’s </a:t>
            </a:r>
            <a:br>
              <a:rPr lang="en-US" sz="3200" dirty="0">
                <a:gradFill>
                  <a:gsLst>
                    <a:gs pos="0">
                      <a:schemeClr val="tx1"/>
                    </a:gs>
                    <a:gs pos="100000">
                      <a:schemeClr val="tx1"/>
                    </a:gs>
                  </a:gsLst>
                  <a:lin ang="5400000" scaled="1"/>
                </a:gradFill>
                <a:latin typeface="Segoe Light" pitchFamily="34" charset="0"/>
              </a:rPr>
            </a:br>
            <a:r>
              <a:rPr lang="en-US" sz="3200" dirty="0">
                <a:gradFill>
                  <a:gsLst>
                    <a:gs pos="0">
                      <a:schemeClr val="tx1"/>
                    </a:gs>
                    <a:gs pos="100000">
                      <a:schemeClr val="tx1"/>
                    </a:gs>
                  </a:gsLst>
                  <a:lin ang="5400000" scaled="1"/>
                </a:gradFill>
                <a:latin typeface="Segoe Light" pitchFamily="34" charset="0"/>
              </a:rPr>
              <a:t>technology experience </a:t>
            </a:r>
          </a:p>
        </p:txBody>
      </p:sp>
      <p:sp>
        <p:nvSpPr>
          <p:cNvPr id="51216" name="Rectangle 40"/>
          <p:cNvSpPr>
            <a:spLocks noChangeArrowheads="1"/>
          </p:cNvSpPr>
          <p:nvPr/>
        </p:nvSpPr>
        <p:spPr bwMode="auto">
          <a:xfrm>
            <a:off x="7439947" y="4093374"/>
            <a:ext cx="3703258" cy="978729"/>
          </a:xfrm>
          <a:prstGeom prst="rect">
            <a:avLst/>
          </a:prstGeom>
          <a:noFill/>
          <a:ln w="9525">
            <a:noFill/>
            <a:miter lim="800000"/>
            <a:headEnd/>
            <a:tailEnd/>
          </a:ln>
        </p:spPr>
        <p:txBody>
          <a:bodyPr wrap="none">
            <a:spAutoFit/>
          </a:bodyPr>
          <a:lstStyle/>
          <a:p>
            <a:pPr algn="ctr">
              <a:lnSpc>
                <a:spcPct val="90000"/>
              </a:lnSpc>
            </a:pPr>
            <a:r>
              <a:rPr lang="en-US" sz="3200" dirty="0" smtClean="0">
                <a:solidFill>
                  <a:srgbClr val="FFFFFF"/>
                </a:solidFill>
                <a:latin typeface="Segoe Light" pitchFamily="34" charset="0"/>
              </a:rPr>
              <a:t>that </a:t>
            </a:r>
            <a:r>
              <a:rPr lang="en-US" sz="3200" dirty="0">
                <a:solidFill>
                  <a:srgbClr val="FFFFFF"/>
                </a:solidFill>
                <a:latin typeface="Segoe Light" pitchFamily="34" charset="0"/>
              </a:rPr>
              <a:t>experienced </a:t>
            </a:r>
            <a:br>
              <a:rPr lang="en-US" sz="3200" dirty="0">
                <a:solidFill>
                  <a:srgbClr val="FFFFFF"/>
                </a:solidFill>
                <a:latin typeface="Segoe Light" pitchFamily="34" charset="0"/>
              </a:rPr>
            </a:br>
            <a:r>
              <a:rPr lang="en-US" sz="3200" dirty="0">
                <a:solidFill>
                  <a:srgbClr val="FFFFFF"/>
                </a:solidFill>
                <a:latin typeface="Segoe Light" pitchFamily="34" charset="0"/>
              </a:rPr>
              <a:t>on Sunday evening! </a:t>
            </a:r>
          </a:p>
        </p:txBody>
      </p:sp>
      <p:sp>
        <p:nvSpPr>
          <p:cNvPr id="42" name="Rounded Rectangle 41"/>
          <p:cNvSpPr/>
          <p:nvPr/>
        </p:nvSpPr>
        <p:spPr>
          <a:xfrm>
            <a:off x="7097939" y="3197022"/>
            <a:ext cx="4387273" cy="864668"/>
          </a:xfrm>
          <a:prstGeom prst="roundRect">
            <a:avLst>
              <a:gd name="adj" fmla="val 12219"/>
            </a:avLst>
          </a:prstGeom>
          <a:gradFill flip="none" rotWithShape="1">
            <a:gsLst>
              <a:gs pos="0">
                <a:schemeClr val="bg1">
                  <a:alpha val="50000"/>
                </a:schemeClr>
              </a:gs>
              <a:gs pos="99000">
                <a:schemeClr val="bg1">
                  <a:alpha val="0"/>
                </a:schemeClr>
              </a:gs>
            </a:gsLst>
            <a:lin ang="0" scaled="1"/>
            <a:tileRect/>
          </a:gradFill>
          <a:ln w="12700">
            <a:solidFill>
              <a:srgbClr val="000000">
                <a:alpha val="50000"/>
              </a:srgbClr>
            </a:solidFill>
          </a:ln>
        </p:spPr>
        <p:txBody>
          <a:bodyPr wrap="none" anchor="ctr" anchorCtr="0">
            <a:noAutofit/>
          </a:bodyPr>
          <a:lstStyle/>
          <a:p>
            <a:pPr algn="ctr" fontAlgn="auto">
              <a:spcBef>
                <a:spcPts val="0"/>
              </a:spcBef>
              <a:spcAft>
                <a:spcPts val="0"/>
              </a:spcAft>
              <a:defRPr/>
            </a:pPr>
            <a:r>
              <a:rPr lang="en-US" sz="3200" dirty="0">
                <a:gradFill>
                  <a:gsLst>
                    <a:gs pos="0">
                      <a:schemeClr val="tx1"/>
                    </a:gs>
                    <a:gs pos="99000">
                      <a:schemeClr val="tx1"/>
                    </a:gs>
                  </a:gsLst>
                  <a:lin ang="5400000" scaled="1"/>
                </a:gradFill>
                <a:latin typeface="Segoe" pitchFamily="34" charset="0"/>
              </a:rPr>
              <a:t>to be the same </a:t>
            </a:r>
            <a:r>
              <a:rPr lang="en-US" sz="3200" dirty="0" smtClean="0">
                <a:gradFill>
                  <a:gsLst>
                    <a:gs pos="0">
                      <a:schemeClr val="tx1"/>
                    </a:gs>
                    <a:gs pos="99000">
                      <a:schemeClr val="tx1"/>
                    </a:gs>
                  </a:gsLst>
                  <a:lin ang="5400000" scaled="1"/>
                </a:gradFill>
                <a:latin typeface="Segoe" pitchFamily="34" charset="0"/>
              </a:rPr>
              <a:t>as</a:t>
            </a:r>
            <a:endParaRPr lang="en-US" sz="3200" dirty="0">
              <a:gradFill>
                <a:gsLst>
                  <a:gs pos="0">
                    <a:schemeClr val="tx1"/>
                  </a:gs>
                  <a:gs pos="99000">
                    <a:schemeClr val="tx1"/>
                  </a:gs>
                </a:gsLst>
                <a:lin ang="5400000" scaled="1"/>
              </a:gradFill>
              <a:latin typeface="Segoe"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480" y="1465897"/>
            <a:ext cx="6491823" cy="414002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50"/>
          <p:cNvGrpSpPr>
            <a:grpSpLocks/>
          </p:cNvGrpSpPr>
          <p:nvPr/>
        </p:nvGrpSpPr>
        <p:grpSpPr bwMode="auto">
          <a:xfrm>
            <a:off x="446961" y="4416083"/>
            <a:ext cx="6191842" cy="2204849"/>
            <a:chOff x="-1337066" y="3826325"/>
            <a:chExt cx="6192564" cy="2204790"/>
          </a:xfrm>
        </p:grpSpPr>
        <p:grpSp>
          <p:nvGrpSpPr>
            <p:cNvPr id="32" name="Group 38"/>
            <p:cNvGrpSpPr>
              <a:grpSpLocks/>
            </p:cNvGrpSpPr>
            <p:nvPr/>
          </p:nvGrpSpPr>
          <p:grpSpPr bwMode="auto">
            <a:xfrm>
              <a:off x="-1337066" y="3826325"/>
              <a:ext cx="5368725" cy="2204790"/>
              <a:chOff x="-909516" y="4303687"/>
              <a:chExt cx="6367732" cy="2615054"/>
            </a:xfrm>
          </p:grpSpPr>
          <p:pic>
            <p:nvPicPr>
              <p:cNvPr id="41" name="Picture 40"/>
              <p:cNvPicPr>
                <a:picLocks noChangeAspect="1"/>
              </p:cNvPicPr>
              <p:nvPr/>
            </p:nvPicPr>
            <p:blipFill rotWithShape="1">
              <a:blip r:embed="rId4" cstate="print"/>
              <a:srcRect b="14562"/>
              <a:stretch/>
            </p:blipFill>
            <p:spPr bwMode="auto">
              <a:xfrm>
                <a:off x="648491" y="4933817"/>
                <a:ext cx="1403033" cy="991109"/>
              </a:xfrm>
              <a:prstGeom prst="rect">
                <a:avLst/>
              </a:prstGeom>
              <a:noFill/>
              <a:ln w="9525">
                <a:noFill/>
                <a:miter lim="800000"/>
                <a:headEnd/>
                <a:tailEnd/>
              </a:ln>
              <a:effectLst/>
            </p:spPr>
          </p:pic>
          <p:pic>
            <p:nvPicPr>
              <p:cNvPr id="48" name="Picture 2" descr="\\eventsql\dvd\Online_ART\DVD_ART35\Logos\Zune\zune logo with DS.png"/>
              <p:cNvPicPr>
                <a:picLocks noChangeAspect="1" noChangeArrowheads="1"/>
              </p:cNvPicPr>
              <p:nvPr/>
            </p:nvPicPr>
            <p:blipFill>
              <a:blip r:embed="rId5" cstate="print"/>
              <a:srcRect/>
              <a:stretch>
                <a:fillRect/>
              </a:stretch>
            </p:blipFill>
            <p:spPr bwMode="auto">
              <a:xfrm>
                <a:off x="-909516" y="4659219"/>
                <a:ext cx="1558007" cy="519336"/>
              </a:xfrm>
              <a:prstGeom prst="rect">
                <a:avLst/>
              </a:prstGeom>
              <a:noFill/>
              <a:ln w="9525">
                <a:noFill/>
                <a:miter lim="800000"/>
                <a:headEnd/>
                <a:tailEnd/>
              </a:ln>
            </p:spPr>
          </p:pic>
          <p:pic>
            <p:nvPicPr>
              <p:cNvPr id="49" name="Picture 7" descr="\\server3\InternalBin\Resource DVD\DVD_ART36\Artwork_Imagery\Icons - Illustrations\_ MSN ICONS\MSN icon IM chat messenger.png"/>
              <p:cNvPicPr>
                <a:picLocks noChangeAspect="1" noChangeArrowheads="1"/>
              </p:cNvPicPr>
              <p:nvPr/>
            </p:nvPicPr>
            <p:blipFill>
              <a:blip r:embed="rId6" cstate="print"/>
              <a:srcRect/>
              <a:stretch>
                <a:fillRect/>
              </a:stretch>
            </p:blipFill>
            <p:spPr bwMode="auto">
              <a:xfrm>
                <a:off x="4475661" y="4303688"/>
                <a:ext cx="796395" cy="1301949"/>
              </a:xfrm>
              <a:prstGeom prst="rect">
                <a:avLst/>
              </a:prstGeom>
              <a:noFill/>
              <a:ln w="9525">
                <a:noFill/>
                <a:miter lim="800000"/>
                <a:headEnd/>
                <a:tailEnd/>
              </a:ln>
            </p:spPr>
          </p:pic>
          <p:pic>
            <p:nvPicPr>
              <p:cNvPr id="51" name="ipfyUi6_48MUNytZM:"/>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2190868" y="4303687"/>
                <a:ext cx="787678" cy="1551966"/>
              </a:xfrm>
              <a:prstGeom prst="rect">
                <a:avLst/>
              </a:prstGeom>
              <a:noFill/>
              <a:ln w="9525">
                <a:noFill/>
                <a:miter lim="800000"/>
                <a:headEnd/>
                <a:tailEnd/>
              </a:ln>
              <a:effectLst/>
            </p:spPr>
          </p:pic>
          <p:pic>
            <p:nvPicPr>
              <p:cNvPr id="52" name="Picture 43"/>
              <p:cNvPicPr>
                <a:picLocks noChangeAspect="1"/>
              </p:cNvPicPr>
              <p:nvPr/>
            </p:nvPicPr>
            <p:blipFill>
              <a:blip r:embed="rId8" cstate="print"/>
              <a:srcRect/>
              <a:stretch>
                <a:fillRect/>
              </a:stretch>
            </p:blipFill>
            <p:spPr bwMode="auto">
              <a:xfrm>
                <a:off x="4718931" y="6179456"/>
                <a:ext cx="739285" cy="739285"/>
              </a:xfrm>
              <a:prstGeom prst="rect">
                <a:avLst/>
              </a:prstGeom>
              <a:noFill/>
              <a:ln w="9525">
                <a:noFill/>
                <a:miter lim="800000"/>
                <a:headEnd/>
                <a:tailEnd/>
              </a:ln>
            </p:spPr>
          </p:pic>
          <p:pic>
            <p:nvPicPr>
              <p:cNvPr id="53" name="Picture 52"/>
              <p:cNvPicPr>
                <a:picLocks noChangeAspect="1"/>
              </p:cNvPicPr>
              <p:nvPr/>
            </p:nvPicPr>
            <p:blipFill>
              <a:blip r:embed="rId9" cstate="print"/>
              <a:stretch>
                <a:fillRect/>
              </a:stretch>
            </p:blipFill>
            <p:spPr>
              <a:xfrm>
                <a:off x="3115287" y="5081757"/>
                <a:ext cx="1048898" cy="999792"/>
              </a:xfrm>
              <a:prstGeom prst="rect">
                <a:avLst/>
              </a:prstGeom>
              <a:noFill/>
              <a:ln w="9525">
                <a:noFill/>
                <a:miter lim="800000"/>
                <a:headEnd/>
                <a:tailEnd/>
              </a:ln>
              <a:effectLst/>
            </p:spPr>
          </p:pic>
        </p:grpSp>
        <p:grpSp>
          <p:nvGrpSpPr>
            <p:cNvPr id="33" name="Group 45"/>
            <p:cNvGrpSpPr>
              <a:grpSpLocks/>
            </p:cNvGrpSpPr>
            <p:nvPr/>
          </p:nvGrpSpPr>
          <p:grpSpPr bwMode="auto">
            <a:xfrm>
              <a:off x="-146193" y="3992456"/>
              <a:ext cx="5001691" cy="1915841"/>
              <a:chOff x="4376071" y="3764974"/>
              <a:chExt cx="5794287" cy="2219434"/>
            </a:xfrm>
          </p:grpSpPr>
          <p:pic>
            <p:nvPicPr>
              <p:cNvPr id="35" name="Picture 3" descr="\\server3\InternalBin\Resource DVD\DVD_ART36\Logos\Microsoft Office 2007 - all products\_Office 2007 brand logos\Office 2007 h generic brand r.png"/>
              <p:cNvPicPr>
                <a:picLocks noChangeAspect="1" noChangeArrowheads="1"/>
              </p:cNvPicPr>
              <p:nvPr/>
            </p:nvPicPr>
            <p:blipFill>
              <a:blip r:embed="rId10" cstate="print"/>
              <a:srcRect/>
              <a:stretch>
                <a:fillRect/>
              </a:stretch>
            </p:blipFill>
            <p:spPr bwMode="auto">
              <a:xfrm>
                <a:off x="8069866" y="4714401"/>
                <a:ext cx="1469761" cy="415765"/>
              </a:xfrm>
              <a:prstGeom prst="rect">
                <a:avLst/>
              </a:prstGeom>
              <a:noFill/>
              <a:ln w="9525">
                <a:noFill/>
                <a:miter lim="800000"/>
                <a:headEnd/>
                <a:tailEnd/>
              </a:ln>
            </p:spPr>
          </p:pic>
          <p:pic>
            <p:nvPicPr>
              <p:cNvPr id="37" name="Picture 5" descr="\\server3\InternalBin\Resource DVD\DVD_ART36\Logos\Microsoft Office 2007 - all products\Office Communications Server 2007\Office Communications Server 2007 logo rev.png"/>
              <p:cNvPicPr>
                <a:picLocks noChangeAspect="1" noChangeArrowheads="1"/>
              </p:cNvPicPr>
              <p:nvPr/>
            </p:nvPicPr>
            <p:blipFill>
              <a:blip r:embed="rId11" cstate="print"/>
              <a:srcRect/>
              <a:stretch>
                <a:fillRect/>
              </a:stretch>
            </p:blipFill>
            <p:spPr bwMode="auto">
              <a:xfrm>
                <a:off x="4376071" y="5262335"/>
                <a:ext cx="3564353" cy="722073"/>
              </a:xfrm>
              <a:prstGeom prst="rect">
                <a:avLst/>
              </a:prstGeom>
              <a:noFill/>
              <a:ln w="9525">
                <a:noFill/>
                <a:miter lim="800000"/>
                <a:headEnd/>
                <a:tailEnd/>
              </a:ln>
            </p:spPr>
          </p:pic>
          <p:pic>
            <p:nvPicPr>
              <p:cNvPr id="38" name="Picture 6" descr="\\server3\InternalBin\Resource DVD\DVD_ART36\Artwork_Imagery\Icons - Illustrations\_ SECURITY ICONS\Security ie Internet Explorer.png"/>
              <p:cNvPicPr>
                <a:picLocks noChangeAspect="1" noChangeArrowheads="1"/>
              </p:cNvPicPr>
              <p:nvPr/>
            </p:nvPicPr>
            <p:blipFill>
              <a:blip r:embed="rId12" cstate="print"/>
              <a:srcRect/>
              <a:stretch>
                <a:fillRect/>
              </a:stretch>
            </p:blipFill>
            <p:spPr bwMode="auto">
              <a:xfrm>
                <a:off x="9372229" y="3764974"/>
                <a:ext cx="798129" cy="846016"/>
              </a:xfrm>
              <a:prstGeom prst="rect">
                <a:avLst/>
              </a:prstGeom>
              <a:noFill/>
              <a:ln w="9525">
                <a:noFill/>
                <a:miter lim="800000"/>
                <a:headEnd/>
                <a:tailEnd/>
              </a:ln>
            </p:spPr>
          </p:pic>
        </p:grpSp>
      </p:grpSp>
      <p:pic>
        <p:nvPicPr>
          <p:cNvPr id="22" name="Picture 4" descr="http://iamrajendra.files.wordpress.com/2009/02/photophone-download.jpg"/>
          <p:cNvPicPr>
            <a:picLocks noChangeAspect="1" noChangeArrowheads="1"/>
          </p:cNvPicPr>
          <p:nvPr/>
        </p:nvPicPr>
        <p:blipFill>
          <a:blip r:embed="rId13" cstate="print"/>
          <a:srcRect/>
          <a:stretch>
            <a:fillRect/>
          </a:stretch>
        </p:blipFill>
        <p:spPr bwMode="auto">
          <a:xfrm>
            <a:off x="792523" y="5333747"/>
            <a:ext cx="622300" cy="898525"/>
          </a:xfrm>
          <a:prstGeom prst="rect">
            <a:avLst/>
          </a:prstGeom>
          <a:noFill/>
          <a:effectLst>
            <a:outerShdw blurRad="50800" dist="38100" dir="13500000" algn="br" rotWithShape="0">
              <a:prstClr val="black">
                <a:alpha val="76000"/>
              </a:prstClr>
            </a:outerShdw>
          </a:effectLst>
          <a:extLst/>
        </p:spPr>
      </p:pic>
    </p:spTree>
    <p:extLst>
      <p:ext uri="{BB962C8B-B14F-4D97-AF65-F5344CB8AC3E}">
        <p14:creationId xmlns:p14="http://schemas.microsoft.com/office/powerpoint/2010/main" val="69012875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
          <p:cNvSpPr>
            <a:spLocks/>
          </p:cNvSpPr>
          <p:nvPr/>
        </p:nvSpPr>
        <p:spPr bwMode="auto">
          <a:xfrm rot="5400000">
            <a:off x="3898407" y="-2064268"/>
            <a:ext cx="4392013" cy="12188826"/>
          </a:xfrm>
          <a:custGeom>
            <a:avLst/>
            <a:gdLst>
              <a:gd name="T0" fmla="*/ 1120 w 1124"/>
              <a:gd name="T1" fmla="*/ 0 h 2574"/>
              <a:gd name="T2" fmla="*/ 1124 w 1124"/>
              <a:gd name="T3" fmla="*/ 2574 h 2574"/>
              <a:gd name="T4" fmla="*/ 0 w 1124"/>
              <a:gd name="T5" fmla="*/ 2574 h 2574"/>
              <a:gd name="T6" fmla="*/ 4 w 1124"/>
              <a:gd name="T7" fmla="*/ 0 h 2574"/>
              <a:gd name="T8" fmla="*/ 1120 w 1124"/>
              <a:gd name="T9" fmla="*/ 0 h 2574"/>
            </a:gdLst>
            <a:ahLst/>
            <a:cxnLst>
              <a:cxn ang="0">
                <a:pos x="T0" y="T1"/>
              </a:cxn>
              <a:cxn ang="0">
                <a:pos x="T2" y="T3"/>
              </a:cxn>
              <a:cxn ang="0">
                <a:pos x="T4" y="T5"/>
              </a:cxn>
              <a:cxn ang="0">
                <a:pos x="T6" y="T7"/>
              </a:cxn>
              <a:cxn ang="0">
                <a:pos x="T8" y="T9"/>
              </a:cxn>
            </a:cxnLst>
            <a:rect l="0" t="0" r="r" b="b"/>
            <a:pathLst>
              <a:path w="1124" h="2574">
                <a:moveTo>
                  <a:pt x="1120" y="0"/>
                </a:moveTo>
                <a:cubicBezTo>
                  <a:pt x="1120" y="0"/>
                  <a:pt x="598" y="1417"/>
                  <a:pt x="1124" y="2574"/>
                </a:cubicBezTo>
                <a:cubicBezTo>
                  <a:pt x="0" y="2574"/>
                  <a:pt x="0" y="2574"/>
                  <a:pt x="0" y="2574"/>
                </a:cubicBezTo>
                <a:cubicBezTo>
                  <a:pt x="0" y="2574"/>
                  <a:pt x="538" y="1408"/>
                  <a:pt x="4" y="0"/>
                </a:cubicBezTo>
                <a:lnTo>
                  <a:pt x="1120" y="0"/>
                </a:lnTo>
                <a:close/>
              </a:path>
            </a:pathLst>
          </a:custGeom>
          <a:gradFill flip="none" rotWithShape="1">
            <a:gsLst>
              <a:gs pos="0">
                <a:schemeClr val="bg1"/>
              </a:gs>
              <a:gs pos="99000">
                <a:schemeClr val="bg1">
                  <a:alpha val="0"/>
                </a:schemeClr>
              </a:gs>
            </a:gsLst>
            <a:path path="circle">
              <a:fillToRect l="50000" t="50000" r="50000" b="50000"/>
            </a:path>
            <a:tileRect/>
          </a:gradFill>
          <a:ln w="25400">
            <a:gradFill flip="none" rotWithShape="1">
              <a:gsLst>
                <a:gs pos="25000">
                  <a:srgbClr val="FFFFFF"/>
                </a:gs>
                <a:gs pos="2000">
                  <a:srgbClr val="FFFFFF">
                    <a:alpha val="0"/>
                  </a:srgbClr>
                </a:gs>
                <a:gs pos="75000">
                  <a:srgbClr val="FFFFFF"/>
                </a:gs>
                <a:gs pos="98000">
                  <a:srgbClr val="FFFFFF">
                    <a:alpha val="0"/>
                  </a:srgbClr>
                </a:gs>
              </a:gsLst>
              <a:lin ang="5400000" scaled="0"/>
              <a:tileRect/>
            </a:gradFill>
          </a:ln>
        </p:spPr>
        <p:txBody>
          <a:bodyPr wrap="none" anchor="ctr" anchorCtr="0">
            <a:noAutofit/>
          </a:bodyPr>
          <a:lstStyle/>
          <a:p>
            <a:pPr algn="ctr" defTabSz="914363">
              <a:spcBef>
                <a:spcPct val="0"/>
              </a:spcBef>
            </a:pPr>
            <a:endParaRPr lang="en-US" sz="4400">
              <a:ln w="3175">
                <a:noFill/>
              </a:ln>
              <a:gradFill>
                <a:gsLst>
                  <a:gs pos="0">
                    <a:schemeClr val="tx1"/>
                  </a:gs>
                  <a:gs pos="100000">
                    <a:schemeClr val="tx1"/>
                  </a:gs>
                </a:gsLst>
                <a:lin ang="0" scaled="1"/>
              </a:gradFill>
              <a:latin typeface="Segoe Light" pitchFamily="34" charset="0"/>
            </a:endParaRPr>
          </a:p>
        </p:txBody>
      </p:sp>
      <p:pic>
        <p:nvPicPr>
          <p:cNvPr id="55300"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397343" y="900752"/>
            <a:ext cx="5323576" cy="5765790"/>
          </a:xfrm>
          <a:prstGeom prst="rect">
            <a:avLst/>
          </a:prstGeom>
          <a:noFill/>
          <a:ln w="9525">
            <a:noFill/>
            <a:miter lim="800000"/>
            <a:headEnd/>
            <a:tailEnd/>
          </a:ln>
        </p:spPr>
      </p:pic>
      <p:grpSp>
        <p:nvGrpSpPr>
          <p:cNvPr id="26" name="Group 25"/>
          <p:cNvGrpSpPr>
            <a:grpSpLocks/>
          </p:cNvGrpSpPr>
          <p:nvPr/>
        </p:nvGrpSpPr>
        <p:grpSpPr bwMode="auto">
          <a:xfrm>
            <a:off x="354014" y="2710261"/>
            <a:ext cx="11318874" cy="2667000"/>
            <a:chOff x="410768" y="2871728"/>
            <a:chExt cx="11318836" cy="2668085"/>
          </a:xfrm>
        </p:grpSpPr>
        <p:sp>
          <p:nvSpPr>
            <p:cNvPr id="55357" name="TextBox 11"/>
            <p:cNvSpPr txBox="1">
              <a:spLocks noChangeArrowheads="1"/>
            </p:cNvSpPr>
            <p:nvPr/>
          </p:nvSpPr>
          <p:spPr bwMode="auto">
            <a:xfrm>
              <a:off x="8510927" y="3453544"/>
              <a:ext cx="3218677" cy="775913"/>
            </a:xfrm>
            <a:prstGeom prst="rect">
              <a:avLst/>
            </a:prstGeom>
            <a:noFill/>
            <a:ln w="9525">
              <a:noFill/>
              <a:miter lim="800000"/>
              <a:headEnd/>
              <a:tailEnd/>
            </a:ln>
          </p:spPr>
          <p:txBody>
            <a:bodyPr lIns="0" tIns="0" rIns="0" bIns="0">
              <a:spAutoFit/>
            </a:bodyPr>
            <a:lstStyle/>
            <a:p>
              <a:pPr algn="ctr">
                <a:lnSpc>
                  <a:spcPct val="90000"/>
                </a:lnSpc>
              </a:pPr>
              <a:r>
                <a:rPr lang="en-US" sz="2800" dirty="0" smtClean="0">
                  <a:gradFill>
                    <a:gsLst>
                      <a:gs pos="0">
                        <a:srgbClr val="FFFFFF"/>
                      </a:gs>
                      <a:gs pos="100000">
                        <a:srgbClr val="FFFFFF"/>
                      </a:gs>
                    </a:gsLst>
                    <a:lin ang="5400000" scaled="0"/>
                  </a:gradFill>
                  <a:latin typeface="Segoe Light" pitchFamily="34" charset="0"/>
                </a:rPr>
                <a:t>…reduce</a:t>
              </a:r>
              <a:r>
                <a:rPr lang="en-US" sz="2800" dirty="0">
                  <a:gradFill>
                    <a:gsLst>
                      <a:gs pos="0">
                        <a:srgbClr val="FFFFFF"/>
                      </a:gs>
                      <a:gs pos="100000">
                        <a:srgbClr val="FFFFFF"/>
                      </a:gs>
                    </a:gsLst>
                    <a:lin ang="5400000" scaled="0"/>
                  </a:gradFill>
                  <a:latin typeface="Segoe Light" pitchFamily="34" charset="0"/>
                </a:rPr>
                <a:t> </a:t>
              </a:r>
              <a:r>
                <a:rPr lang="en-US" sz="2800" dirty="0" smtClean="0">
                  <a:gradFill>
                    <a:gsLst>
                      <a:gs pos="0">
                        <a:srgbClr val="FFFFFF"/>
                      </a:gs>
                      <a:gs pos="100000">
                        <a:srgbClr val="FFFFFF"/>
                      </a:gs>
                    </a:gsLst>
                    <a:lin ang="5400000" scaled="0"/>
                  </a:gradFill>
                  <a:latin typeface="Segoe Light" pitchFamily="34" charset="0"/>
                </a:rPr>
                <a:t>the </a:t>
              </a:r>
              <a:r>
                <a:rPr lang="en-US" sz="2800" dirty="0">
                  <a:gradFill>
                    <a:gsLst>
                      <a:gs pos="0">
                        <a:srgbClr val="FFFFFF"/>
                      </a:gs>
                      <a:gs pos="100000">
                        <a:srgbClr val="FFFFFF"/>
                      </a:gs>
                    </a:gsLst>
                    <a:lin ang="5400000" scaled="0"/>
                  </a:gradFill>
                  <a:latin typeface="Segoe Light" pitchFamily="34" charset="0"/>
                </a:rPr>
                <a:t>cost </a:t>
              </a:r>
              <a:r>
                <a:rPr lang="en-US" sz="2800" dirty="0" smtClean="0">
                  <a:gradFill>
                    <a:gsLst>
                      <a:gs pos="0">
                        <a:srgbClr val="FFFFFF"/>
                      </a:gs>
                      <a:gs pos="100000">
                        <a:srgbClr val="FFFFFF"/>
                      </a:gs>
                    </a:gsLst>
                    <a:lin ang="5400000" scaled="0"/>
                  </a:gradFill>
                  <a:latin typeface="Segoe Light" pitchFamily="34" charset="0"/>
                </a:rPr>
                <a:t>of  supporting </a:t>
              </a:r>
              <a:r>
                <a:rPr lang="en-US" sz="2800" dirty="0">
                  <a:gradFill>
                    <a:gsLst>
                      <a:gs pos="0">
                        <a:srgbClr val="FFFFFF"/>
                      </a:gs>
                      <a:gs pos="100000">
                        <a:srgbClr val="FFFFFF"/>
                      </a:gs>
                    </a:gsLst>
                    <a:lin ang="5400000" scaled="0"/>
                  </a:gradFill>
                  <a:latin typeface="Segoe Light" pitchFamily="34" charset="0"/>
                </a:rPr>
                <a:t>end-users </a:t>
              </a:r>
            </a:p>
          </p:txBody>
        </p:sp>
        <p:grpSp>
          <p:nvGrpSpPr>
            <p:cNvPr id="55358" name="Group 2"/>
            <p:cNvGrpSpPr>
              <a:grpSpLocks/>
            </p:cNvGrpSpPr>
            <p:nvPr/>
          </p:nvGrpSpPr>
          <p:grpSpPr bwMode="auto">
            <a:xfrm>
              <a:off x="410768" y="2871728"/>
              <a:ext cx="3354318" cy="2668085"/>
              <a:chOff x="136367" y="2696855"/>
              <a:chExt cx="3776639" cy="3004008"/>
            </a:xfrm>
          </p:grpSpPr>
          <p:pic>
            <p:nvPicPr>
              <p:cNvPr id="17" name="Picture 16"/>
              <p:cNvPicPr/>
              <p:nvPr/>
            </p:nvPicPr>
            <p:blipFill>
              <a:blip r:embed="rId4" cstate="print">
                <a:extLst/>
              </a:blip>
              <a:stretch>
                <a:fillRect/>
              </a:stretch>
            </p:blipFill>
            <p:spPr bwMode="auto">
              <a:xfrm>
                <a:off x="1393746" y="2777373"/>
                <a:ext cx="585741" cy="986512"/>
              </a:xfrm>
              <a:prstGeom prst="roundRect">
                <a:avLst>
                  <a:gd name="adj" fmla="val 0"/>
                </a:avLst>
              </a:prstGeom>
              <a:ln>
                <a:noFill/>
              </a:ln>
              <a:effectLst>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p:cNvPicPr/>
              <p:nvPr/>
            </p:nvPicPr>
            <p:blipFill rotWithShape="1">
              <a:blip r:embed="rId5" cstate="print">
                <a:extLst/>
              </a:blip>
              <a:srcRect b="3449"/>
              <a:stretch/>
            </p:blipFill>
            <p:spPr bwMode="auto">
              <a:xfrm>
                <a:off x="136367" y="3130354"/>
                <a:ext cx="1524818" cy="1270842"/>
              </a:xfrm>
              <a:prstGeom prst="rect">
                <a:avLst/>
              </a:prstGeom>
              <a:noFill/>
              <a:ln w="9525">
                <a:noFill/>
                <a:miter lim="800000"/>
                <a:headEnd/>
                <a:tailEnd/>
              </a:ln>
              <a:effectLst>
                <a:reflection blurRad="6350" stA="52000" endA="300" endPos="35000" dir="5400000" sy="-100000" algn="bl" rotWithShape="0"/>
              </a:effectLst>
            </p:spPr>
          </p:pic>
          <p:pic>
            <p:nvPicPr>
              <p:cNvPr id="20" name="Picture 19"/>
              <p:cNvPicPr>
                <a:picLocks noChangeAspect="1"/>
              </p:cNvPicPr>
              <p:nvPr/>
            </p:nvPicPr>
            <p:blipFill rotWithShape="1">
              <a:blip r:embed="rId6" cstate="print">
                <a:extLst/>
              </a:blip>
              <a:srcRect b="13183"/>
              <a:stretch/>
            </p:blipFill>
            <p:spPr>
              <a:xfrm>
                <a:off x="2090227" y="2696855"/>
                <a:ext cx="1822779" cy="1335669"/>
              </a:xfrm>
              <a:prstGeom prst="rect">
                <a:avLst/>
              </a:prstGeom>
              <a:effectLst>
                <a:reflection blurRad="6350" stA="52000" endA="300" endPos="35000" dir="5400000" sy="-100000" algn="bl" rotWithShape="0"/>
              </a:effectLst>
            </p:spPr>
          </p:pic>
          <p:pic>
            <p:nvPicPr>
              <p:cNvPr id="55362" name="Picture 24"/>
              <p:cNvPicPr>
                <a:picLocks noChangeAspect="1"/>
              </p:cNvPicPr>
              <p:nvPr/>
            </p:nvPicPr>
            <p:blipFill>
              <a:blip r:embed="rId7" cstate="print"/>
              <a:srcRect/>
              <a:stretch>
                <a:fillRect/>
              </a:stretch>
            </p:blipFill>
            <p:spPr bwMode="auto">
              <a:xfrm>
                <a:off x="1640153" y="3799863"/>
                <a:ext cx="767308" cy="767308"/>
              </a:xfrm>
              <a:prstGeom prst="rect">
                <a:avLst/>
              </a:prstGeom>
              <a:noFill/>
              <a:ln w="9525">
                <a:noFill/>
                <a:miter lim="800000"/>
                <a:headEnd/>
                <a:tailEnd/>
              </a:ln>
            </p:spPr>
          </p:pic>
          <p:pic>
            <p:nvPicPr>
              <p:cNvPr id="16" name="Picture 15"/>
              <p:cNvPicPr/>
              <p:nvPr/>
            </p:nvPicPr>
            <p:blipFill rotWithShape="1">
              <a:blip r:embed="rId8" cstate="print">
                <a:extLst/>
              </a:blip>
              <a:srcRect b="15499"/>
              <a:stretch/>
            </p:blipFill>
            <p:spPr bwMode="auto">
              <a:xfrm>
                <a:off x="441013" y="4861445"/>
                <a:ext cx="828194" cy="839418"/>
              </a:xfrm>
              <a:prstGeom prst="roundRect">
                <a:avLst>
                  <a:gd name="adj" fmla="val 0"/>
                </a:avLst>
              </a:prstGeom>
              <a:ln>
                <a:noFill/>
              </a:ln>
              <a:effectLst>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pic>
            <p:nvPicPr>
              <p:cNvPr id="83" name="Picture 82"/>
              <p:cNvPicPr/>
              <p:nvPr/>
            </p:nvPicPr>
            <p:blipFill>
              <a:blip r:embed="rId9" cstate="print">
                <a:extLst/>
              </a:blip>
              <a:stretch>
                <a:fillRect/>
              </a:stretch>
            </p:blipFill>
            <p:spPr bwMode="auto">
              <a:xfrm>
                <a:off x="1235060" y="4214879"/>
                <a:ext cx="1280736" cy="1280736"/>
              </a:xfrm>
              <a:prstGeom prst="roundRect">
                <a:avLst>
                  <a:gd name="adj" fmla="val 0"/>
                </a:avLst>
              </a:prstGeom>
              <a:ln>
                <a:noFill/>
              </a:ln>
              <a:effectLst>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pic>
            <p:nvPicPr>
              <p:cNvPr id="86" name="Picture 85"/>
              <p:cNvPicPr/>
              <p:nvPr/>
            </p:nvPicPr>
            <p:blipFill>
              <a:blip r:embed="rId10" cstate="print">
                <a:extLst/>
              </a:blip>
              <a:stretch>
                <a:fillRect/>
              </a:stretch>
            </p:blipFill>
            <p:spPr bwMode="auto">
              <a:xfrm>
                <a:off x="2536444" y="4365649"/>
                <a:ext cx="428967" cy="1215409"/>
              </a:xfrm>
              <a:prstGeom prst="roundRect">
                <a:avLst>
                  <a:gd name="adj" fmla="val 0"/>
                </a:avLst>
              </a:prstGeom>
              <a:ln>
                <a:noFill/>
              </a:ln>
              <a:effectLst>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pic>
            <p:nvPicPr>
              <p:cNvPr id="87" name="Picture 86"/>
              <p:cNvPicPr/>
              <p:nvPr/>
            </p:nvPicPr>
            <p:blipFill>
              <a:blip r:embed="rId11" cstate="print">
                <a:extLst/>
              </a:blip>
              <a:stretch>
                <a:fillRect/>
              </a:stretch>
            </p:blipFill>
            <p:spPr bwMode="auto">
              <a:xfrm>
                <a:off x="3086609" y="4299065"/>
                <a:ext cx="504360" cy="952287"/>
              </a:xfrm>
              <a:prstGeom prst="roundRect">
                <a:avLst>
                  <a:gd name="adj" fmla="val 0"/>
                </a:avLst>
              </a:prstGeom>
              <a:ln>
                <a:noFill/>
              </a:ln>
              <a:effectLst>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grpSp>
      </p:grpSp>
      <p:grpSp>
        <p:nvGrpSpPr>
          <p:cNvPr id="55344" name="Group 50"/>
          <p:cNvGrpSpPr>
            <a:grpSpLocks/>
          </p:cNvGrpSpPr>
          <p:nvPr/>
        </p:nvGrpSpPr>
        <p:grpSpPr bwMode="auto">
          <a:xfrm>
            <a:off x="400051" y="2532461"/>
            <a:ext cx="3857503" cy="3009900"/>
            <a:chOff x="370470" y="2816096"/>
            <a:chExt cx="3857953" cy="3009818"/>
          </a:xfrm>
        </p:grpSpPr>
        <p:grpSp>
          <p:nvGrpSpPr>
            <p:cNvPr id="55345" name="Group 38"/>
            <p:cNvGrpSpPr>
              <a:grpSpLocks/>
            </p:cNvGrpSpPr>
            <p:nvPr/>
          </p:nvGrpSpPr>
          <p:grpSpPr bwMode="auto">
            <a:xfrm>
              <a:off x="424406" y="2816096"/>
              <a:ext cx="2377044" cy="2296200"/>
              <a:chOff x="1179728" y="3105476"/>
              <a:chExt cx="2819362" cy="2723474"/>
            </a:xfrm>
          </p:grpSpPr>
          <p:pic>
            <p:nvPicPr>
              <p:cNvPr id="40" name="Picture 39"/>
              <p:cNvPicPr/>
              <p:nvPr/>
            </p:nvPicPr>
            <p:blipFill rotWithShape="1">
              <a:blip r:embed="rId12" cstate="print"/>
              <a:srcRect b="14562"/>
              <a:stretch/>
            </p:blipFill>
            <p:spPr bwMode="auto">
              <a:xfrm>
                <a:off x="1179781" y="3741879"/>
                <a:ext cx="1216495" cy="1329291"/>
              </a:xfrm>
              <a:prstGeom prst="rect">
                <a:avLst/>
              </a:prstGeom>
              <a:noFill/>
              <a:ln w="9525">
                <a:noFill/>
                <a:miter lim="800000"/>
                <a:headEnd/>
                <a:tailEnd/>
              </a:ln>
              <a:effectLst>
                <a:outerShdw blurRad="50800" dist="38100" dir="13500000" algn="br" rotWithShape="0">
                  <a:prstClr val="black">
                    <a:alpha val="88000"/>
                  </a:prstClr>
                </a:outerShdw>
              </a:effectLst>
            </p:spPr>
          </p:pic>
          <p:pic>
            <p:nvPicPr>
              <p:cNvPr id="55352" name="Picture 2" descr="\\eventsql\dvd\Online_ART\DVD_ART35\Logos\Zune\zune logo with DS.png"/>
              <p:cNvPicPr>
                <a:picLocks noChangeAspect="1" noChangeArrowheads="1"/>
              </p:cNvPicPr>
              <p:nvPr/>
            </p:nvPicPr>
            <p:blipFill>
              <a:blip r:embed="rId13" cstate="print"/>
              <a:srcRect/>
              <a:stretch>
                <a:fillRect/>
              </a:stretch>
            </p:blipFill>
            <p:spPr bwMode="auto">
              <a:xfrm>
                <a:off x="1179728" y="3165246"/>
                <a:ext cx="1256054" cy="418685"/>
              </a:xfrm>
              <a:prstGeom prst="rect">
                <a:avLst/>
              </a:prstGeom>
              <a:noFill/>
              <a:ln w="9525">
                <a:noFill/>
                <a:miter lim="800000"/>
                <a:headEnd/>
                <a:tailEnd/>
              </a:ln>
            </p:spPr>
          </p:pic>
          <p:pic>
            <p:nvPicPr>
              <p:cNvPr id="55353" name="Picture 7" descr="\\server3\InternalBin\Resource DVD\DVD_ART36\Artwork_Imagery\Icons - Illustrations\_ MSN ICONS\MSN icon IM chat messenger.png"/>
              <p:cNvPicPr>
                <a:picLocks noChangeAspect="1" noChangeArrowheads="1"/>
              </p:cNvPicPr>
              <p:nvPr/>
            </p:nvPicPr>
            <p:blipFill>
              <a:blip r:embed="rId14" cstate="print"/>
              <a:srcRect/>
              <a:stretch>
                <a:fillRect/>
              </a:stretch>
            </p:blipFill>
            <p:spPr bwMode="auto">
              <a:xfrm>
                <a:off x="2577635" y="3105476"/>
                <a:ext cx="796396" cy="1301948"/>
              </a:xfrm>
              <a:prstGeom prst="rect">
                <a:avLst/>
              </a:prstGeom>
              <a:noFill/>
              <a:ln w="9525">
                <a:noFill/>
                <a:miter lim="800000"/>
                <a:headEnd/>
                <a:tailEnd/>
              </a:ln>
            </p:spPr>
          </p:pic>
          <p:pic>
            <p:nvPicPr>
              <p:cNvPr id="43" name="ipfyUi6_48MUNytZM:" descr="http://t2.gstatic.com/images?q=tbn:yUi6_48MUNytZM:http://www.dirjournal.com/entertainment-journal/wp-content/uploads/2010/01/iphone-apps.jpg"/>
              <p:cNvPicPr/>
              <p:nvPr/>
            </p:nvPicPr>
            <p:blipFill rotWithShape="1">
              <a:blip r:embed="rId15" cstate="print"/>
              <a:srcRect l="17378" r="16953"/>
              <a:stretch/>
            </p:blipFill>
            <p:spPr bwMode="auto">
              <a:xfrm>
                <a:off x="2010238" y="4035603"/>
                <a:ext cx="851170" cy="1447911"/>
              </a:xfrm>
              <a:prstGeom prst="rect">
                <a:avLst/>
              </a:prstGeom>
              <a:noFill/>
              <a:ln w="9525">
                <a:noFill/>
                <a:miter lim="800000"/>
                <a:headEnd/>
                <a:tailEnd/>
              </a:ln>
              <a:effectLst>
                <a:outerShdw blurRad="50800" dist="38100" dir="13500000" algn="br" rotWithShape="0">
                  <a:prstClr val="black">
                    <a:alpha val="88000"/>
                  </a:prstClr>
                </a:outerShdw>
              </a:effectLst>
            </p:spPr>
          </p:pic>
          <p:pic>
            <p:nvPicPr>
              <p:cNvPr id="55355" name="Picture 43"/>
              <p:cNvPicPr>
                <a:picLocks noChangeAspect="1"/>
              </p:cNvPicPr>
              <p:nvPr/>
            </p:nvPicPr>
            <p:blipFill>
              <a:blip r:embed="rId16" cstate="print"/>
              <a:srcRect/>
              <a:stretch>
                <a:fillRect/>
              </a:stretch>
            </p:blipFill>
            <p:spPr bwMode="auto">
              <a:xfrm>
                <a:off x="3183261" y="3843245"/>
                <a:ext cx="815829" cy="815829"/>
              </a:xfrm>
              <a:prstGeom prst="rect">
                <a:avLst/>
              </a:prstGeom>
              <a:noFill/>
              <a:ln w="9525">
                <a:noFill/>
                <a:miter lim="800000"/>
                <a:headEnd/>
                <a:tailEnd/>
              </a:ln>
            </p:spPr>
          </p:pic>
          <p:pic>
            <p:nvPicPr>
              <p:cNvPr id="45" name="Picture 44"/>
              <p:cNvPicPr>
                <a:picLocks noChangeAspect="1"/>
              </p:cNvPicPr>
              <p:nvPr/>
            </p:nvPicPr>
            <p:blipFill>
              <a:blip r:embed="rId17" cstate="print"/>
              <a:stretch>
                <a:fillRect/>
              </a:stretch>
            </p:blipFill>
            <p:spPr>
              <a:xfrm>
                <a:off x="2690044" y="4828283"/>
                <a:ext cx="1048898" cy="999792"/>
              </a:xfrm>
              <a:prstGeom prst="rect">
                <a:avLst/>
              </a:prstGeom>
              <a:noFill/>
              <a:ln w="9525">
                <a:noFill/>
                <a:miter lim="800000"/>
                <a:headEnd/>
                <a:tailEnd/>
              </a:ln>
              <a:effectLst>
                <a:outerShdw blurRad="50800" dist="38100" dir="13500000" algn="br" rotWithShape="0">
                  <a:prstClr val="black">
                    <a:alpha val="88000"/>
                  </a:prstClr>
                </a:outerShdw>
              </a:effectLst>
            </p:spPr>
          </p:pic>
        </p:grpSp>
        <p:grpSp>
          <p:nvGrpSpPr>
            <p:cNvPr id="55346" name="Group 45"/>
            <p:cNvGrpSpPr>
              <a:grpSpLocks/>
            </p:cNvGrpSpPr>
            <p:nvPr/>
          </p:nvGrpSpPr>
          <p:grpSpPr bwMode="auto">
            <a:xfrm>
              <a:off x="370470" y="3404016"/>
              <a:ext cx="3857953" cy="2421898"/>
              <a:chOff x="4974608" y="3083291"/>
              <a:chExt cx="4469306" cy="2805685"/>
            </a:xfrm>
          </p:grpSpPr>
          <p:pic>
            <p:nvPicPr>
              <p:cNvPr id="55347" name="Picture 3" descr="\\server3\InternalBin\Resource DVD\DVD_ART36\Logos\Microsoft Office 2007 - all products\_Office 2007 brand logos\Office 2007 h generic brand r.png"/>
              <p:cNvPicPr>
                <a:picLocks noChangeAspect="1" noChangeArrowheads="1"/>
              </p:cNvPicPr>
              <p:nvPr/>
            </p:nvPicPr>
            <p:blipFill>
              <a:blip r:embed="rId18" cstate="print"/>
              <a:srcRect/>
              <a:stretch>
                <a:fillRect/>
              </a:stretch>
            </p:blipFill>
            <p:spPr bwMode="auto">
              <a:xfrm>
                <a:off x="7974153" y="4383996"/>
                <a:ext cx="1469761" cy="415764"/>
              </a:xfrm>
              <a:prstGeom prst="rect">
                <a:avLst/>
              </a:prstGeom>
              <a:noFill/>
              <a:ln w="9525">
                <a:noFill/>
                <a:miter lim="800000"/>
                <a:headEnd/>
                <a:tailEnd/>
              </a:ln>
            </p:spPr>
          </p:pic>
          <p:pic>
            <p:nvPicPr>
              <p:cNvPr id="55348" name="Picture 5" descr="\\server3\InternalBin\Resource DVD\DVD_ART36\Logos\Microsoft Office 2007 - all products\Office Communications Server 2007\Office Communications Server 2007 logo rev.png"/>
              <p:cNvPicPr>
                <a:picLocks noChangeAspect="1" noChangeArrowheads="1"/>
              </p:cNvPicPr>
              <p:nvPr/>
            </p:nvPicPr>
            <p:blipFill>
              <a:blip r:embed="rId19" cstate="print"/>
              <a:srcRect/>
              <a:stretch>
                <a:fillRect/>
              </a:stretch>
            </p:blipFill>
            <p:spPr bwMode="auto">
              <a:xfrm>
                <a:off x="6342550" y="5254194"/>
                <a:ext cx="2612761" cy="529298"/>
              </a:xfrm>
              <a:prstGeom prst="rect">
                <a:avLst/>
              </a:prstGeom>
              <a:noFill/>
              <a:ln w="9525">
                <a:noFill/>
                <a:miter lim="800000"/>
                <a:headEnd/>
                <a:tailEnd/>
              </a:ln>
            </p:spPr>
          </p:pic>
          <p:pic>
            <p:nvPicPr>
              <p:cNvPr id="55349" name="Picture 6" descr="\\server3\InternalBin\Resource DVD\DVD_ART36\Artwork_Imagery\Icons - Illustrations\_ SECURITY ICONS\Security ie Internet Explorer.png"/>
              <p:cNvPicPr>
                <a:picLocks noChangeAspect="1" noChangeArrowheads="1"/>
              </p:cNvPicPr>
              <p:nvPr/>
            </p:nvPicPr>
            <p:blipFill>
              <a:blip r:embed="rId20" cstate="print"/>
              <a:srcRect/>
              <a:stretch>
                <a:fillRect/>
              </a:stretch>
            </p:blipFill>
            <p:spPr bwMode="auto">
              <a:xfrm>
                <a:off x="8251036" y="3083291"/>
                <a:ext cx="798129" cy="846016"/>
              </a:xfrm>
              <a:prstGeom prst="rect">
                <a:avLst/>
              </a:prstGeom>
              <a:noFill/>
              <a:ln w="9525">
                <a:noFill/>
                <a:miter lim="800000"/>
                <a:headEnd/>
                <a:tailEnd/>
              </a:ln>
            </p:spPr>
          </p:pic>
          <p:pic>
            <p:nvPicPr>
              <p:cNvPr id="55350" name="Picture 49"/>
              <p:cNvPicPr>
                <a:picLocks noChangeAspect="1"/>
              </p:cNvPicPr>
              <p:nvPr/>
            </p:nvPicPr>
            <p:blipFill>
              <a:blip r:embed="rId21" cstate="print"/>
              <a:srcRect/>
              <a:stretch>
                <a:fillRect/>
              </a:stretch>
            </p:blipFill>
            <p:spPr bwMode="auto">
              <a:xfrm>
                <a:off x="4974608" y="4857385"/>
                <a:ext cx="1031592" cy="1031591"/>
              </a:xfrm>
              <a:prstGeom prst="rect">
                <a:avLst/>
              </a:prstGeom>
              <a:noFill/>
              <a:ln w="9525">
                <a:noFill/>
                <a:miter lim="800000"/>
                <a:headEnd/>
                <a:tailEnd/>
              </a:ln>
            </p:spPr>
          </p:pic>
        </p:grpSp>
      </p:grpSp>
      <p:grpSp>
        <p:nvGrpSpPr>
          <p:cNvPr id="80" name="Group 79"/>
          <p:cNvGrpSpPr>
            <a:grpSpLocks/>
          </p:cNvGrpSpPr>
          <p:nvPr/>
        </p:nvGrpSpPr>
        <p:grpSpPr bwMode="auto">
          <a:xfrm>
            <a:off x="477838" y="2581675"/>
            <a:ext cx="11198931" cy="2909888"/>
            <a:chOff x="477800" y="2783600"/>
            <a:chExt cx="11199708" cy="2910364"/>
          </a:xfrm>
        </p:grpSpPr>
        <p:sp>
          <p:nvSpPr>
            <p:cNvPr id="55330" name="TextBox 53"/>
            <p:cNvSpPr txBox="1">
              <a:spLocks noChangeArrowheads="1"/>
            </p:cNvSpPr>
            <p:nvPr/>
          </p:nvSpPr>
          <p:spPr bwMode="auto">
            <a:xfrm>
              <a:off x="8454715" y="3493881"/>
              <a:ext cx="3222793" cy="1163585"/>
            </a:xfrm>
            <a:prstGeom prst="rect">
              <a:avLst/>
            </a:prstGeom>
            <a:noFill/>
            <a:ln w="9525">
              <a:noFill/>
              <a:miter lim="800000"/>
              <a:headEnd/>
              <a:tailEnd/>
            </a:ln>
          </p:spPr>
          <p:txBody>
            <a:bodyPr wrap="square" lIns="0" tIns="0" rIns="0" bIns="0">
              <a:spAutoFit/>
            </a:bodyPr>
            <a:lstStyle/>
            <a:p>
              <a:pPr algn="ctr">
                <a:lnSpc>
                  <a:spcPct val="90000"/>
                </a:lnSpc>
              </a:pPr>
              <a:r>
                <a:rPr lang="en-US" sz="2800" dirty="0">
                  <a:gradFill>
                    <a:gsLst>
                      <a:gs pos="0">
                        <a:srgbClr val="FFFFFF"/>
                      </a:gs>
                      <a:gs pos="100000">
                        <a:srgbClr val="FFFFFF"/>
                      </a:gs>
                    </a:gsLst>
                    <a:lin ang="5400000" scaled="0"/>
                  </a:gradFill>
                  <a:latin typeface="Segoe Light" pitchFamily="34" charset="0"/>
                </a:rPr>
                <a:t>…ensure </a:t>
              </a:r>
              <a:r>
                <a:rPr lang="en-US" sz="2800" dirty="0" err="1">
                  <a:gradFill>
                    <a:gsLst>
                      <a:gs pos="0">
                        <a:srgbClr val="FFFFFF"/>
                      </a:gs>
                      <a:gs pos="100000">
                        <a:srgbClr val="FFFFFF"/>
                      </a:gs>
                    </a:gsLst>
                    <a:lin ang="5400000" scaled="0"/>
                  </a:gradFill>
                  <a:latin typeface="Segoe Light" pitchFamily="34" charset="0"/>
                </a:rPr>
                <a:t>corp</a:t>
              </a:r>
              <a:r>
                <a:rPr lang="en-US" sz="2800" dirty="0">
                  <a:gradFill>
                    <a:gsLst>
                      <a:gs pos="0">
                        <a:srgbClr val="FFFFFF"/>
                      </a:gs>
                      <a:gs pos="100000">
                        <a:srgbClr val="FFFFFF"/>
                      </a:gs>
                    </a:gsLst>
                    <a:lin ang="5400000" scaled="0"/>
                  </a:gradFill>
                  <a:latin typeface="Segoe Light" pitchFamily="34" charset="0"/>
                </a:rPr>
                <a:t> data and resources are protected and secure</a:t>
              </a:r>
            </a:p>
          </p:txBody>
        </p:sp>
        <p:grpSp>
          <p:nvGrpSpPr>
            <p:cNvPr id="55331" name="Group 78"/>
            <p:cNvGrpSpPr>
              <a:grpSpLocks/>
            </p:cNvGrpSpPr>
            <p:nvPr/>
          </p:nvGrpSpPr>
          <p:grpSpPr bwMode="auto">
            <a:xfrm>
              <a:off x="477800" y="2783600"/>
              <a:ext cx="3409872" cy="2910364"/>
              <a:chOff x="591411" y="2716541"/>
              <a:chExt cx="3409872" cy="2910364"/>
            </a:xfrm>
          </p:grpSpPr>
          <p:grpSp>
            <p:nvGrpSpPr>
              <p:cNvPr id="55332" name="Group 72"/>
              <p:cNvGrpSpPr>
                <a:grpSpLocks/>
              </p:cNvGrpSpPr>
              <p:nvPr/>
            </p:nvGrpSpPr>
            <p:grpSpPr bwMode="auto">
              <a:xfrm>
                <a:off x="591411" y="2716541"/>
                <a:ext cx="2214418" cy="2910364"/>
                <a:chOff x="1128383" y="2810475"/>
                <a:chExt cx="2429713" cy="3193322"/>
              </a:xfrm>
            </p:grpSpPr>
            <p:pic>
              <p:nvPicPr>
                <p:cNvPr id="74" name="Picture 2" descr="http://1.bp.blogspot.com/_tF6XjsUy87k/SWZtmfEvoII/AAAAAAAACCc/kEqTvMGXU94/s320/iPhoneCalendarSync.png"/>
                <p:cNvPicPr>
                  <a:picLocks noChangeAspect="1" noChangeArrowheads="1"/>
                </p:cNvPicPr>
                <p:nvPr/>
              </p:nvPicPr>
              <p:blipFill>
                <a:blip r:embed="rId22" cstate="print"/>
                <a:srcRect/>
                <a:stretch>
                  <a:fillRect/>
                </a:stretch>
              </p:blipFill>
              <p:spPr bwMode="auto">
                <a:xfrm>
                  <a:off x="1128383" y="2810475"/>
                  <a:ext cx="752528" cy="1125415"/>
                </a:xfrm>
                <a:prstGeom prst="rect">
                  <a:avLst/>
                </a:prstGeom>
                <a:noFill/>
                <a:effectLst>
                  <a:outerShdw blurRad="50800" dist="38100" dir="13500000" algn="br" rotWithShape="0">
                    <a:prstClr val="black">
                      <a:alpha val="76000"/>
                    </a:prstClr>
                  </a:outerShdw>
                </a:effectLst>
                <a:extLst/>
              </p:spPr>
            </p:pic>
            <p:pic>
              <p:nvPicPr>
                <p:cNvPr id="75" name="Picture 6" descr="http://news.cnet.com/i/bto/20071114/Zune_ListView_540x373.JPG"/>
                <p:cNvPicPr>
                  <a:picLocks noChangeAspect="1" noChangeArrowheads="1"/>
                </p:cNvPicPr>
                <p:nvPr/>
              </p:nvPicPr>
              <p:blipFill>
                <a:blip r:embed="rId23" cstate="print"/>
                <a:srcRect/>
                <a:stretch>
                  <a:fillRect/>
                </a:stretch>
              </p:blipFill>
              <p:spPr bwMode="auto">
                <a:xfrm>
                  <a:off x="2063816" y="3049146"/>
                  <a:ext cx="1494604" cy="1031340"/>
                </a:xfrm>
                <a:prstGeom prst="rect">
                  <a:avLst/>
                </a:prstGeom>
                <a:noFill/>
                <a:effectLst>
                  <a:outerShdw blurRad="50800" dist="38100" dir="13500000" algn="br" rotWithShape="0">
                    <a:prstClr val="black">
                      <a:alpha val="76000"/>
                    </a:prstClr>
                  </a:outerShdw>
                </a:effectLst>
                <a:extLst/>
              </p:spPr>
            </p:pic>
            <p:pic>
              <p:nvPicPr>
                <p:cNvPr id="76" name="Picture 4" descr="http://iamrajendra.files.wordpress.com/2009/02/photophone-download.jpg"/>
                <p:cNvPicPr>
                  <a:picLocks noChangeAspect="1" noChangeArrowheads="1"/>
                </p:cNvPicPr>
                <p:nvPr/>
              </p:nvPicPr>
              <p:blipFill>
                <a:blip r:embed="rId24" cstate="print"/>
                <a:srcRect/>
                <a:stretch>
                  <a:fillRect/>
                </a:stretch>
              </p:blipFill>
              <p:spPr bwMode="auto">
                <a:xfrm>
                  <a:off x="1675359" y="3535201"/>
                  <a:ext cx="776915" cy="1123673"/>
                </a:xfrm>
                <a:prstGeom prst="rect">
                  <a:avLst/>
                </a:prstGeom>
                <a:noFill/>
                <a:effectLst>
                  <a:outerShdw blurRad="50800" dist="38100" dir="13500000" algn="br" rotWithShape="0">
                    <a:prstClr val="black">
                      <a:alpha val="76000"/>
                    </a:prstClr>
                  </a:outerShdw>
                </a:effectLst>
                <a:extLst/>
              </p:spPr>
            </p:pic>
            <p:pic>
              <p:nvPicPr>
                <p:cNvPr id="77" name="Picture 8"/>
                <p:cNvPicPr>
                  <a:picLocks noChangeAspect="1" noChangeArrowheads="1"/>
                </p:cNvPicPr>
                <p:nvPr/>
              </p:nvPicPr>
              <p:blipFill>
                <a:blip r:embed="rId25" cstate="print"/>
                <a:stretch>
                  <a:fillRect/>
                </a:stretch>
              </p:blipFill>
              <p:spPr bwMode="auto">
                <a:xfrm>
                  <a:off x="1785102" y="4813923"/>
                  <a:ext cx="1384860" cy="1189874"/>
                </a:xfrm>
                <a:prstGeom prst="rect">
                  <a:avLst/>
                </a:prstGeom>
                <a:noFill/>
                <a:effectLst>
                  <a:outerShdw blurRad="50800" dist="38100" dir="13500000" algn="br" rotWithShape="0">
                    <a:prstClr val="black">
                      <a:alpha val="76000"/>
                    </a:prstClr>
                  </a:outerShdw>
                </a:effectLst>
                <a:extLst/>
              </p:spPr>
            </p:pic>
            <p:pic>
              <p:nvPicPr>
                <p:cNvPr id="78" name="Picture 77" descr="http://www.graphmobile.com/photos/test/nokia-n95-s63.jpg"/>
                <p:cNvPicPr/>
                <p:nvPr/>
              </p:nvPicPr>
              <p:blipFill>
                <a:blip r:embed="rId26" cstate="print"/>
                <a:srcRect/>
                <a:stretch>
                  <a:fillRect/>
                </a:stretch>
              </p:blipFill>
              <p:spPr bwMode="auto">
                <a:xfrm>
                  <a:off x="1344386" y="4495113"/>
                  <a:ext cx="719430" cy="719500"/>
                </a:xfrm>
                <a:prstGeom prst="rect">
                  <a:avLst/>
                </a:prstGeom>
                <a:noFill/>
                <a:effectLst>
                  <a:outerShdw blurRad="50800" dist="38100" dir="13500000" algn="br" rotWithShape="0">
                    <a:prstClr val="black">
                      <a:alpha val="76000"/>
                    </a:prstClr>
                  </a:outerShdw>
                </a:effectLst>
              </p:spPr>
            </p:pic>
          </p:grpSp>
          <p:grpSp>
            <p:nvGrpSpPr>
              <p:cNvPr id="55333" name="Group 83"/>
              <p:cNvGrpSpPr>
                <a:grpSpLocks/>
              </p:cNvGrpSpPr>
              <p:nvPr/>
            </p:nvGrpSpPr>
            <p:grpSpPr bwMode="auto">
              <a:xfrm>
                <a:off x="2090155" y="3415805"/>
                <a:ext cx="1911128" cy="2054083"/>
                <a:chOff x="7228115" y="2284413"/>
                <a:chExt cx="2857606" cy="3071360"/>
              </a:xfrm>
            </p:grpSpPr>
            <p:grpSp>
              <p:nvGrpSpPr>
                <p:cNvPr id="55334" name="Group 82"/>
                <p:cNvGrpSpPr>
                  <a:grpSpLocks/>
                </p:cNvGrpSpPr>
                <p:nvPr/>
              </p:nvGrpSpPr>
              <p:grpSpPr bwMode="auto">
                <a:xfrm>
                  <a:off x="7457422" y="2284413"/>
                  <a:ext cx="2628299" cy="2618785"/>
                  <a:chOff x="7457425" y="2284413"/>
                  <a:chExt cx="2628299" cy="2618784"/>
                </a:xfrm>
              </p:grpSpPr>
              <p:pic>
                <p:nvPicPr>
                  <p:cNvPr id="71" name="Picture 5" descr="\\server3\InternalBin\Resource DVD\DVD_ART36\Artwork_Imagery\Icons - Illustrations\_ WINDOWS SERVER ICONS\Documents\Spreadsheet blank document excel.png"/>
                  <p:cNvPicPr>
                    <a:picLocks noChangeAspect="1" noChangeArrowheads="1"/>
                  </p:cNvPicPr>
                  <p:nvPr/>
                </p:nvPicPr>
                <p:blipFill>
                  <a:blip r:embed="rId27" cstate="print"/>
                  <a:srcRect/>
                  <a:stretch>
                    <a:fillRect/>
                  </a:stretch>
                </p:blipFill>
                <p:spPr bwMode="auto">
                  <a:xfrm>
                    <a:off x="7458319" y="2283442"/>
                    <a:ext cx="1436189" cy="1851792"/>
                  </a:xfrm>
                  <a:prstGeom prst="rect">
                    <a:avLst/>
                  </a:prstGeom>
                  <a:noFill/>
                  <a:effectLst>
                    <a:outerShdw blurRad="50800" dist="38100" dir="13500000" algn="br" rotWithShape="0">
                      <a:prstClr val="black">
                        <a:alpha val="76000"/>
                      </a:prstClr>
                    </a:outerShdw>
                  </a:effectLst>
                </p:spPr>
              </p:pic>
              <p:pic>
                <p:nvPicPr>
                  <p:cNvPr id="72" name="Picture 6" descr="\\server3\InternalBin\Resource DVD\DVD_ART36\Artwork_Imagery\Icons - Illustrations\Screen Captures\phone excel Mobile screen.png"/>
                  <p:cNvPicPr>
                    <a:picLocks noChangeAspect="1" noChangeArrowheads="1"/>
                  </p:cNvPicPr>
                  <p:nvPr/>
                </p:nvPicPr>
                <p:blipFill>
                  <a:blip r:embed="rId28" cstate="print"/>
                  <a:srcRect/>
                  <a:stretch>
                    <a:fillRect/>
                  </a:stretch>
                </p:blipFill>
                <p:spPr bwMode="auto">
                  <a:xfrm>
                    <a:off x="8514690" y="2824735"/>
                    <a:ext cx="1571499" cy="2077330"/>
                  </a:xfrm>
                  <a:prstGeom prst="rect">
                    <a:avLst/>
                  </a:prstGeom>
                  <a:noFill/>
                  <a:effectLst>
                    <a:outerShdw blurRad="50800" dist="38100" dir="2700000" algn="tl" rotWithShape="0">
                      <a:prstClr val="black">
                        <a:alpha val="40000"/>
                      </a:prstClr>
                    </a:outerShdw>
                  </a:effectLst>
                </p:spPr>
              </p:pic>
            </p:grpSp>
            <p:pic>
              <p:nvPicPr>
                <p:cNvPr id="70" name="Picture 7" descr="\\server3\InternalBin\Resource DVD\DVD_ART36\Artwork_Imagery\Icons - Illustrations\_ VISTA STYLE\business impact analysis.png"/>
                <p:cNvPicPr>
                  <a:picLocks noChangeAspect="1" noChangeArrowheads="1"/>
                </p:cNvPicPr>
                <p:nvPr/>
              </p:nvPicPr>
              <p:blipFill>
                <a:blip r:embed="rId29" cstate="print"/>
                <a:srcRect/>
                <a:stretch>
                  <a:fillRect/>
                </a:stretch>
              </p:blipFill>
              <p:spPr bwMode="auto">
                <a:xfrm>
                  <a:off x="7228052" y="3631927"/>
                  <a:ext cx="1723426" cy="1723592"/>
                </a:xfrm>
                <a:prstGeom prst="rect">
                  <a:avLst/>
                </a:prstGeom>
                <a:noFill/>
                <a:effectLst>
                  <a:outerShdw blurRad="50800" dist="38100" dir="13500000" algn="br" rotWithShape="0">
                    <a:prstClr val="black">
                      <a:alpha val="76000"/>
                    </a:prstClr>
                  </a:outerShdw>
                </a:effectLst>
              </p:spPr>
            </p:pic>
          </p:grpSp>
        </p:grpSp>
      </p:grpSp>
      <p:grpSp>
        <p:nvGrpSpPr>
          <p:cNvPr id="124" name="Group 123"/>
          <p:cNvGrpSpPr>
            <a:grpSpLocks/>
          </p:cNvGrpSpPr>
          <p:nvPr/>
        </p:nvGrpSpPr>
        <p:grpSpPr bwMode="auto">
          <a:xfrm>
            <a:off x="-5122" y="2619776"/>
            <a:ext cx="11641137" cy="3157537"/>
            <a:chOff x="31309" y="7729450"/>
            <a:chExt cx="11642302" cy="3157698"/>
          </a:xfrm>
        </p:grpSpPr>
        <p:pic>
          <p:nvPicPr>
            <p:cNvPr id="116" name="Picture 115"/>
            <p:cNvPicPr/>
            <p:nvPr/>
          </p:nvPicPr>
          <p:blipFill>
            <a:blip r:embed="rId30" cstate="print">
              <a:extLst/>
            </a:blip>
            <a:stretch>
              <a:fillRect/>
            </a:stretch>
          </p:blipFill>
          <p:spPr bwMode="auto">
            <a:xfrm>
              <a:off x="31309" y="7800850"/>
              <a:ext cx="1376374" cy="1188097"/>
            </a:xfrm>
            <a:prstGeom prst="rect">
              <a:avLst/>
            </a:prstGeom>
            <a:noFill/>
            <a:ln w="9525">
              <a:noFill/>
              <a:miter lim="800000"/>
              <a:headEnd/>
              <a:tailEnd/>
            </a:ln>
            <a:effectLst>
              <a:reflection blurRad="6350" stA="52000" endA="300" endPos="35000" dir="5400000" sy="-100000" algn="bl" rotWithShape="0"/>
            </a:effectLst>
          </p:spPr>
        </p:pic>
        <p:sp>
          <p:nvSpPr>
            <p:cNvPr id="55312" name="TextBox 56"/>
            <p:cNvSpPr txBox="1">
              <a:spLocks noChangeArrowheads="1"/>
            </p:cNvSpPr>
            <p:nvPr/>
          </p:nvSpPr>
          <p:spPr bwMode="auto">
            <a:xfrm>
              <a:off x="8454601" y="8398464"/>
              <a:ext cx="3219010" cy="775637"/>
            </a:xfrm>
            <a:prstGeom prst="rect">
              <a:avLst/>
            </a:prstGeom>
            <a:noFill/>
            <a:ln w="9525">
              <a:noFill/>
              <a:miter lim="800000"/>
              <a:headEnd/>
              <a:tailEnd/>
            </a:ln>
          </p:spPr>
          <p:txBody>
            <a:bodyPr lIns="0" tIns="0" rIns="0" bIns="0">
              <a:spAutoFit/>
            </a:bodyPr>
            <a:lstStyle/>
            <a:p>
              <a:pPr algn="ctr">
                <a:lnSpc>
                  <a:spcPct val="90000"/>
                </a:lnSpc>
              </a:pPr>
              <a:r>
                <a:rPr lang="en-US" sz="2800" dirty="0">
                  <a:gradFill>
                    <a:gsLst>
                      <a:gs pos="0">
                        <a:srgbClr val="FFFFFF"/>
                      </a:gs>
                      <a:gs pos="100000">
                        <a:srgbClr val="FFFFFF"/>
                      </a:gs>
                    </a:gsLst>
                    <a:lin ang="5400000" scaled="0"/>
                  </a:gradFill>
                  <a:latin typeface="Segoe Light" pitchFamily="34" charset="0"/>
                </a:rPr>
                <a:t>…help maximize </a:t>
              </a:r>
              <a:br>
                <a:rPr lang="en-US" sz="2800" dirty="0">
                  <a:gradFill>
                    <a:gsLst>
                      <a:gs pos="0">
                        <a:srgbClr val="FFFFFF"/>
                      </a:gs>
                      <a:gs pos="100000">
                        <a:srgbClr val="FFFFFF"/>
                      </a:gs>
                    </a:gsLst>
                    <a:lin ang="5400000" scaled="0"/>
                  </a:gradFill>
                  <a:latin typeface="Segoe Light" pitchFamily="34" charset="0"/>
                </a:rPr>
              </a:br>
              <a:r>
                <a:rPr lang="en-US" sz="2800" dirty="0">
                  <a:gradFill>
                    <a:gsLst>
                      <a:gs pos="0">
                        <a:srgbClr val="FFFFFF"/>
                      </a:gs>
                      <a:gs pos="100000">
                        <a:srgbClr val="FFFFFF"/>
                      </a:gs>
                    </a:gsLst>
                    <a:lin ang="5400000" scaled="0"/>
                  </a:gradFill>
                  <a:latin typeface="Segoe Light" pitchFamily="34" charset="0"/>
                </a:rPr>
                <a:t>end-user productivity</a:t>
              </a:r>
            </a:p>
          </p:txBody>
        </p:sp>
        <p:pic>
          <p:nvPicPr>
            <p:cNvPr id="65" name="Picture 2" descr="http://1.bp.blogspot.com/_tF6XjsUy87k/SWZtmfEvoII/AAAAAAAACCc/kEqTvMGXU94/s320/iPhoneCalendarSync.png"/>
            <p:cNvPicPr>
              <a:picLocks noChangeAspect="1" noChangeArrowheads="1"/>
            </p:cNvPicPr>
            <p:nvPr/>
          </p:nvPicPr>
          <p:blipFill>
            <a:blip r:embed="rId31" cstate="print"/>
            <a:srcRect/>
            <a:stretch>
              <a:fillRect/>
            </a:stretch>
          </p:blipFill>
          <p:spPr bwMode="auto">
            <a:xfrm>
              <a:off x="1423686" y="8974113"/>
              <a:ext cx="596959" cy="893808"/>
            </a:xfrm>
            <a:prstGeom prst="rect">
              <a:avLst/>
            </a:prstGeom>
            <a:noFill/>
            <a:effectLst>
              <a:outerShdw blurRad="50800" dist="38100" dir="13500000" algn="br" rotWithShape="0">
                <a:prstClr val="black">
                  <a:alpha val="76000"/>
                </a:prstClr>
              </a:outerShdw>
            </a:effectLst>
            <a:extLst/>
          </p:spPr>
        </p:pic>
        <p:pic>
          <p:nvPicPr>
            <p:cNvPr id="66" name="Picture 6" descr="http://news.cnet.com/i/bto/20071114/Zune_ListView_540x373.JPG"/>
            <p:cNvPicPr>
              <a:picLocks noChangeAspect="1" noChangeArrowheads="1"/>
            </p:cNvPicPr>
            <p:nvPr/>
          </p:nvPicPr>
          <p:blipFill>
            <a:blip r:embed="rId32" cstate="print"/>
            <a:srcRect/>
            <a:stretch>
              <a:fillRect/>
            </a:stretch>
          </p:blipFill>
          <p:spPr bwMode="auto">
            <a:xfrm>
              <a:off x="1463377" y="8134283"/>
              <a:ext cx="1182806" cy="817605"/>
            </a:xfrm>
            <a:prstGeom prst="rect">
              <a:avLst/>
            </a:prstGeom>
            <a:noFill/>
            <a:effectLst>
              <a:outerShdw blurRad="50800" dist="38100" dir="13500000" algn="br" rotWithShape="0">
                <a:prstClr val="black">
                  <a:alpha val="76000"/>
                </a:prstClr>
              </a:outerShdw>
            </a:effectLst>
            <a:extLst/>
          </p:spPr>
        </p:pic>
        <p:pic>
          <p:nvPicPr>
            <p:cNvPr id="67" name="Picture 4" descr="http://iamrajendra.files.wordpress.com/2009/02/photophone-download.jpg"/>
            <p:cNvPicPr>
              <a:picLocks noChangeAspect="1" noChangeArrowheads="1"/>
            </p:cNvPicPr>
            <p:nvPr/>
          </p:nvPicPr>
          <p:blipFill>
            <a:blip r:embed="rId33" cstate="print"/>
            <a:srcRect/>
            <a:stretch>
              <a:fillRect/>
            </a:stretch>
          </p:blipFill>
          <p:spPr bwMode="auto">
            <a:xfrm>
              <a:off x="3395557" y="9236064"/>
              <a:ext cx="622362" cy="898571"/>
            </a:xfrm>
            <a:prstGeom prst="rect">
              <a:avLst/>
            </a:prstGeom>
            <a:noFill/>
            <a:effectLst>
              <a:outerShdw blurRad="50800" dist="38100" dir="13500000" algn="br" rotWithShape="0">
                <a:prstClr val="black">
                  <a:alpha val="76000"/>
                </a:prstClr>
              </a:outerShdw>
            </a:effectLst>
            <a:extLst/>
          </p:spPr>
        </p:pic>
        <p:pic>
          <p:nvPicPr>
            <p:cNvPr id="81" name="Picture 8"/>
            <p:cNvPicPr>
              <a:picLocks noChangeAspect="1" noChangeArrowheads="1"/>
            </p:cNvPicPr>
            <p:nvPr/>
          </p:nvPicPr>
          <p:blipFill>
            <a:blip r:embed="rId25" cstate="print"/>
            <a:stretch>
              <a:fillRect/>
            </a:stretch>
          </p:blipFill>
          <p:spPr bwMode="auto">
            <a:xfrm>
              <a:off x="2200050" y="8705812"/>
              <a:ext cx="1262189" cy="1084318"/>
            </a:xfrm>
            <a:prstGeom prst="rect">
              <a:avLst/>
            </a:prstGeom>
            <a:noFill/>
            <a:effectLst>
              <a:outerShdw blurRad="50800" dist="38100" dir="13500000" algn="br" rotWithShape="0">
                <a:prstClr val="black">
                  <a:alpha val="76000"/>
                </a:prstClr>
              </a:outerShdw>
            </a:effectLst>
            <a:extLst/>
          </p:spPr>
        </p:pic>
        <p:pic>
          <p:nvPicPr>
            <p:cNvPr id="106" name="Picture 105"/>
            <p:cNvPicPr/>
            <p:nvPr/>
          </p:nvPicPr>
          <p:blipFill rotWithShape="1">
            <a:blip r:embed="rId12" cstate="print"/>
            <a:srcRect b="14562"/>
            <a:stretch/>
          </p:blipFill>
          <p:spPr bwMode="auto">
            <a:xfrm>
              <a:off x="1066462" y="8304154"/>
              <a:ext cx="612836" cy="668371"/>
            </a:xfrm>
            <a:prstGeom prst="rect">
              <a:avLst/>
            </a:prstGeom>
            <a:noFill/>
            <a:ln w="9525">
              <a:noFill/>
              <a:miter lim="800000"/>
              <a:headEnd/>
              <a:tailEnd/>
            </a:ln>
            <a:effectLst>
              <a:outerShdw blurRad="50800" dist="38100" dir="13500000" algn="br" rotWithShape="0">
                <a:prstClr val="black">
                  <a:alpha val="88000"/>
                </a:prstClr>
              </a:outerShdw>
            </a:effectLst>
          </p:spPr>
        </p:pic>
        <p:pic>
          <p:nvPicPr>
            <p:cNvPr id="55318" name="Picture 2" descr="\\eventsql\dvd\Online_ART\DVD_ART35\Logos\Zune\zune logo with DS.png"/>
            <p:cNvPicPr>
              <a:picLocks noChangeAspect="1" noChangeArrowheads="1"/>
            </p:cNvPicPr>
            <p:nvPr/>
          </p:nvPicPr>
          <p:blipFill>
            <a:blip r:embed="rId34" cstate="print"/>
            <a:srcRect/>
            <a:stretch>
              <a:fillRect/>
            </a:stretch>
          </p:blipFill>
          <p:spPr bwMode="auto">
            <a:xfrm>
              <a:off x="2497373" y="10294320"/>
              <a:ext cx="798276" cy="266092"/>
            </a:xfrm>
            <a:prstGeom prst="rect">
              <a:avLst/>
            </a:prstGeom>
            <a:noFill/>
            <a:ln w="9525">
              <a:noFill/>
              <a:miter lim="800000"/>
              <a:headEnd/>
              <a:tailEnd/>
            </a:ln>
          </p:spPr>
        </p:pic>
        <p:pic>
          <p:nvPicPr>
            <p:cNvPr id="55319" name="Picture 7" descr="\\server3\InternalBin\Resource DVD\DVD_ART36\Artwork_Imagery\Icons - Illustrations\_ MSN ICONS\MSN icon IM chat messenger.png"/>
            <p:cNvPicPr>
              <a:picLocks noChangeAspect="1" noChangeArrowheads="1"/>
            </p:cNvPicPr>
            <p:nvPr/>
          </p:nvPicPr>
          <p:blipFill>
            <a:blip r:embed="rId14" cstate="print"/>
            <a:srcRect/>
            <a:stretch>
              <a:fillRect/>
            </a:stretch>
          </p:blipFill>
          <p:spPr bwMode="auto">
            <a:xfrm>
              <a:off x="2822874" y="9677482"/>
              <a:ext cx="671453" cy="1097691"/>
            </a:xfrm>
            <a:prstGeom prst="rect">
              <a:avLst/>
            </a:prstGeom>
            <a:noFill/>
            <a:ln w="9525">
              <a:noFill/>
              <a:miter lim="800000"/>
              <a:headEnd/>
              <a:tailEnd/>
            </a:ln>
          </p:spPr>
        </p:pic>
        <p:pic>
          <p:nvPicPr>
            <p:cNvPr id="109" name="ipfyUi6_48MUNytZM:" descr="http://t2.gstatic.com/images?q=tbn:yUi6_48MUNytZM:http://www.dirjournal.com/entertainment-journal/wp-content/uploads/2010/01/iphone-apps.jpg">
              <a:hlinkClick r:id="rId35"/>
            </p:cNvPr>
            <p:cNvPicPr/>
            <p:nvPr/>
          </p:nvPicPr>
          <p:blipFill rotWithShape="1">
            <a:blip r:embed="rId15" cstate="print"/>
            <a:srcRect l="17378" r="16953"/>
            <a:stretch/>
          </p:blipFill>
          <p:spPr bwMode="auto">
            <a:xfrm>
              <a:off x="914047" y="9631372"/>
              <a:ext cx="546154" cy="930322"/>
            </a:xfrm>
            <a:prstGeom prst="rect">
              <a:avLst/>
            </a:prstGeom>
            <a:noFill/>
            <a:ln w="9525">
              <a:noFill/>
              <a:miter lim="800000"/>
              <a:headEnd/>
              <a:tailEnd/>
            </a:ln>
            <a:effectLst>
              <a:outerShdw blurRad="50800" dist="38100" dir="13500000" algn="br" rotWithShape="0">
                <a:prstClr val="black">
                  <a:alpha val="88000"/>
                </a:prstClr>
              </a:outerShdw>
            </a:effectLst>
          </p:spPr>
        </p:pic>
        <p:pic>
          <p:nvPicPr>
            <p:cNvPr id="111" name="Picture 110"/>
            <p:cNvPicPr>
              <a:picLocks noChangeAspect="1"/>
            </p:cNvPicPr>
            <p:nvPr/>
          </p:nvPicPr>
          <p:blipFill>
            <a:blip r:embed="rId36" cstate="print"/>
            <a:stretch>
              <a:fillRect/>
            </a:stretch>
          </p:blipFill>
          <p:spPr>
            <a:xfrm>
              <a:off x="1757094" y="9402760"/>
              <a:ext cx="922429" cy="881107"/>
            </a:xfrm>
            <a:prstGeom prst="rect">
              <a:avLst/>
            </a:prstGeom>
            <a:noFill/>
            <a:ln w="9525">
              <a:noFill/>
              <a:miter lim="800000"/>
              <a:headEnd/>
              <a:tailEnd/>
            </a:ln>
            <a:effectLst>
              <a:outerShdw blurRad="50800" dist="38100" dir="13500000" algn="br" rotWithShape="0">
                <a:prstClr val="black">
                  <a:alpha val="88000"/>
                </a:prstClr>
              </a:outerShdw>
            </a:effectLst>
          </p:spPr>
        </p:pic>
        <p:pic>
          <p:nvPicPr>
            <p:cNvPr id="55322" name="Picture 3" descr="\\server3\InternalBin\Resource DVD\DVD_ART36\Logos\Microsoft Office 2007 - all products\_Office 2007 brand logos\Office 2007 h generic brand r.png"/>
            <p:cNvPicPr>
              <a:picLocks noChangeAspect="1" noChangeArrowheads="1"/>
            </p:cNvPicPr>
            <p:nvPr/>
          </p:nvPicPr>
          <p:blipFill>
            <a:blip r:embed="rId37" cstate="print"/>
            <a:srcRect/>
            <a:stretch>
              <a:fillRect/>
            </a:stretch>
          </p:blipFill>
          <p:spPr bwMode="auto">
            <a:xfrm>
              <a:off x="1436386" y="7729450"/>
              <a:ext cx="868664" cy="245726"/>
            </a:xfrm>
            <a:prstGeom prst="rect">
              <a:avLst/>
            </a:prstGeom>
            <a:noFill/>
            <a:ln w="9525">
              <a:noFill/>
              <a:miter lim="800000"/>
              <a:headEnd/>
              <a:tailEnd/>
            </a:ln>
          </p:spPr>
        </p:pic>
        <p:pic>
          <p:nvPicPr>
            <p:cNvPr id="55323" name="Picture 104"/>
            <p:cNvPicPr>
              <a:picLocks noChangeAspect="1"/>
            </p:cNvPicPr>
            <p:nvPr/>
          </p:nvPicPr>
          <p:blipFill>
            <a:blip r:embed="rId38" cstate="print"/>
            <a:srcRect/>
            <a:stretch>
              <a:fillRect/>
            </a:stretch>
          </p:blipFill>
          <p:spPr bwMode="auto">
            <a:xfrm>
              <a:off x="2619045" y="7972096"/>
              <a:ext cx="676604" cy="676604"/>
            </a:xfrm>
            <a:prstGeom prst="rect">
              <a:avLst/>
            </a:prstGeom>
            <a:noFill/>
            <a:ln w="9525">
              <a:noFill/>
              <a:miter lim="800000"/>
              <a:headEnd/>
              <a:tailEnd/>
            </a:ln>
          </p:spPr>
        </p:pic>
        <p:pic>
          <p:nvPicPr>
            <p:cNvPr id="117" name="Picture 116"/>
            <p:cNvPicPr>
              <a:picLocks noChangeAspect="1"/>
            </p:cNvPicPr>
            <p:nvPr/>
          </p:nvPicPr>
          <p:blipFill rotWithShape="1">
            <a:blip r:embed="rId39" cstate="print">
              <a:extLst/>
            </a:blip>
            <a:srcRect b="13183"/>
            <a:stretch/>
          </p:blipFill>
          <p:spPr>
            <a:xfrm>
              <a:off x="34792" y="8650942"/>
              <a:ext cx="1333501" cy="977142"/>
            </a:xfrm>
            <a:prstGeom prst="rect">
              <a:avLst/>
            </a:prstGeom>
            <a:noFill/>
            <a:ln w="9525">
              <a:noFill/>
              <a:miter lim="800000"/>
              <a:headEnd/>
              <a:tailEnd/>
            </a:ln>
            <a:effectLst>
              <a:reflection blurRad="6350" stA="52000" endA="300" endPos="35000" dir="5400000" sy="-100000" algn="bl" rotWithShape="0"/>
            </a:effectLst>
          </p:spPr>
        </p:pic>
        <p:pic>
          <p:nvPicPr>
            <p:cNvPr id="55325" name="Picture 121"/>
            <p:cNvPicPr>
              <a:picLocks noChangeAspect="1"/>
            </p:cNvPicPr>
            <p:nvPr/>
          </p:nvPicPr>
          <p:blipFill>
            <a:blip r:embed="rId40" cstate="print"/>
            <a:srcRect/>
            <a:stretch>
              <a:fillRect/>
            </a:stretch>
          </p:blipFill>
          <p:spPr bwMode="auto">
            <a:xfrm>
              <a:off x="3214401" y="8529351"/>
              <a:ext cx="500349" cy="500348"/>
            </a:xfrm>
            <a:prstGeom prst="rect">
              <a:avLst/>
            </a:prstGeom>
            <a:noFill/>
            <a:ln w="9525">
              <a:noFill/>
              <a:miter lim="800000"/>
              <a:headEnd/>
              <a:tailEnd/>
            </a:ln>
          </p:spPr>
        </p:pic>
        <p:pic>
          <p:nvPicPr>
            <p:cNvPr id="55326" name="Picture 6" descr="\\server3\InternalBin\Resource DVD\DVD_ART36\Artwork_Imagery\Icons - Illustrations\_ SECURITY ICONS\Security ie Internet Explorer.png"/>
            <p:cNvPicPr>
              <a:picLocks noChangeAspect="1" noChangeArrowheads="1"/>
            </p:cNvPicPr>
            <p:nvPr/>
          </p:nvPicPr>
          <p:blipFill>
            <a:blip r:embed="rId41" cstate="print"/>
            <a:srcRect/>
            <a:stretch>
              <a:fillRect/>
            </a:stretch>
          </p:blipFill>
          <p:spPr bwMode="auto">
            <a:xfrm>
              <a:off x="1084844" y="9124950"/>
              <a:ext cx="524804" cy="556292"/>
            </a:xfrm>
            <a:prstGeom prst="rect">
              <a:avLst/>
            </a:prstGeom>
            <a:noFill/>
            <a:ln w="9525">
              <a:noFill/>
              <a:miter lim="800000"/>
              <a:headEnd/>
              <a:tailEnd/>
            </a:ln>
          </p:spPr>
        </p:pic>
        <p:pic>
          <p:nvPicPr>
            <p:cNvPr id="88" name="ipfyUi6_48MUNytZM:">
              <a:hlinkClick r:id="rId35"/>
            </p:cNvPr>
            <p:cNvPicPr/>
            <p:nvPr/>
          </p:nvPicPr>
          <p:blipFill>
            <a:blip r:embed="rId10" cstate="print">
              <a:extLst/>
            </a:blip>
            <a:stretch>
              <a:fillRect/>
            </a:stretch>
          </p:blipFill>
          <p:spPr bwMode="auto">
            <a:xfrm>
              <a:off x="288969" y="9325003"/>
              <a:ext cx="328030" cy="929418"/>
            </a:xfrm>
            <a:prstGeom prst="rect">
              <a:avLst/>
            </a:prstGeom>
            <a:noFill/>
            <a:ln w="9525">
              <a:noFill/>
              <a:miter lim="800000"/>
              <a:headEnd/>
              <a:tailEnd/>
            </a:ln>
            <a:effectLst>
              <a:reflection blurRad="6350" stA="52000" endA="300" endPos="35000" dir="5400000" sy="-100000" algn="bl" rotWithShape="0"/>
            </a:effectLst>
          </p:spPr>
        </p:pic>
        <p:pic>
          <p:nvPicPr>
            <p:cNvPr id="90" name="ipfyUi6_48MUNytZM:">
              <a:hlinkClick r:id="rId35"/>
            </p:cNvPr>
            <p:cNvPicPr/>
            <p:nvPr/>
          </p:nvPicPr>
          <p:blipFill>
            <a:blip r:embed="rId4" cstate="print">
              <a:extLst/>
            </a:blip>
            <a:stretch>
              <a:fillRect/>
            </a:stretch>
          </p:blipFill>
          <p:spPr bwMode="auto">
            <a:xfrm>
              <a:off x="1154581" y="10085207"/>
              <a:ext cx="476153" cy="801941"/>
            </a:xfrm>
            <a:prstGeom prst="rect">
              <a:avLst/>
            </a:prstGeom>
            <a:noFill/>
            <a:ln w="9525">
              <a:noFill/>
              <a:miter lim="800000"/>
              <a:headEnd/>
              <a:tailEnd/>
            </a:ln>
            <a:effectLst>
              <a:reflection blurRad="6350" stA="52000" endA="300" endPos="35000" dir="5400000" sy="-100000" algn="bl" rotWithShape="0"/>
            </a:effectLst>
          </p:spPr>
        </p:pic>
        <p:pic>
          <p:nvPicPr>
            <p:cNvPr id="91" name="ipfyUi6_48MUNytZM:">
              <a:hlinkClick r:id="rId35"/>
            </p:cNvPr>
            <p:cNvPicPr/>
            <p:nvPr/>
          </p:nvPicPr>
          <p:blipFill>
            <a:blip r:embed="rId42" cstate="print">
              <a:extLst/>
            </a:blip>
            <a:stretch>
              <a:fillRect/>
            </a:stretch>
          </p:blipFill>
          <p:spPr bwMode="auto">
            <a:xfrm>
              <a:off x="1869924" y="9883693"/>
              <a:ext cx="424731" cy="801941"/>
            </a:xfrm>
            <a:prstGeom prst="rect">
              <a:avLst/>
            </a:prstGeom>
            <a:noFill/>
            <a:ln w="9525">
              <a:noFill/>
              <a:miter lim="800000"/>
              <a:headEnd/>
              <a:tailEnd/>
            </a:ln>
            <a:effectLst>
              <a:reflection blurRad="6350" stA="52000" endA="300" endPos="35000" dir="5400000" sy="-100000" algn="bl" rotWithShape="0"/>
            </a:effectLst>
          </p:spPr>
        </p:pic>
      </p:grpSp>
      <p:sp>
        <p:nvSpPr>
          <p:cNvPr id="84" name="Freeform 5"/>
          <p:cNvSpPr>
            <a:spLocks/>
          </p:cNvSpPr>
          <p:nvPr/>
        </p:nvSpPr>
        <p:spPr bwMode="auto">
          <a:xfrm>
            <a:off x="4503761" y="5575809"/>
            <a:ext cx="3193576" cy="865934"/>
          </a:xfrm>
          <a:prstGeom prst="rect">
            <a:avLst/>
          </a:prstGeom>
          <a:gradFill flip="none" rotWithShape="1">
            <a:gsLst>
              <a:gs pos="0">
                <a:schemeClr val="bg1"/>
              </a:gs>
              <a:gs pos="99000">
                <a:schemeClr val="bg1">
                  <a:alpha val="0"/>
                </a:schemeClr>
              </a:gs>
            </a:gsLst>
            <a:path path="circle">
              <a:fillToRect l="50000" t="50000" r="50000" b="50000"/>
            </a:path>
            <a:tileRect/>
          </a:gradFill>
          <a:ln w="25400">
            <a:gradFill flip="none" rotWithShape="1">
              <a:gsLst>
                <a:gs pos="25000">
                  <a:srgbClr val="FFFFFF"/>
                </a:gs>
                <a:gs pos="2000">
                  <a:srgbClr val="FFFFFF">
                    <a:alpha val="0"/>
                  </a:srgbClr>
                </a:gs>
                <a:gs pos="75000">
                  <a:srgbClr val="FFFFFF"/>
                </a:gs>
                <a:gs pos="98000">
                  <a:srgbClr val="FFFFFF">
                    <a:alpha val="0"/>
                  </a:srgbClr>
                </a:gs>
              </a:gsLst>
              <a:lin ang="0" scaled="1"/>
              <a:tileRect/>
            </a:gradFill>
          </a:ln>
        </p:spPr>
        <p:txBody>
          <a:bodyPr wrap="none" anchor="ctr" anchorCtr="0">
            <a:noAutofit/>
          </a:bodyPr>
          <a:lstStyle/>
          <a:p>
            <a:pPr algn="ctr" defTabSz="914363">
              <a:spcBef>
                <a:spcPct val="0"/>
              </a:spcBef>
              <a:defRPr/>
            </a:pPr>
            <a:r>
              <a:rPr lang="en-US" sz="4400" dirty="0">
                <a:ln w="3175">
                  <a:noFill/>
                </a:ln>
                <a:gradFill>
                  <a:gsLst>
                    <a:gs pos="0">
                      <a:schemeClr val="tx1"/>
                    </a:gs>
                    <a:gs pos="100000">
                      <a:schemeClr val="tx1"/>
                    </a:gs>
                  </a:gsLst>
                  <a:lin ang="0" scaled="1"/>
                </a:gradFill>
                <a:latin typeface="Segoe Light" pitchFamily="34" charset="0"/>
              </a:rPr>
              <a:t>IT</a:t>
            </a:r>
          </a:p>
        </p:txBody>
      </p:sp>
      <p:sp>
        <p:nvSpPr>
          <p:cNvPr id="2" name="Title 1"/>
          <p:cNvSpPr>
            <a:spLocks noGrp="1"/>
          </p:cNvSpPr>
          <p:nvPr>
            <p:ph type="title"/>
          </p:nvPr>
        </p:nvSpPr>
        <p:spPr/>
        <p:txBody>
          <a:bodyPr/>
          <a:lstStyle/>
          <a:p>
            <a:r>
              <a:rPr lang="en-US" dirty="0" smtClean="0"/>
              <a:t>But I Still </a:t>
            </a:r>
            <a:r>
              <a:rPr lang="en-US" dirty="0" smtClean="0">
                <a:gradFill flip="none" rotWithShape="1">
                  <a:gsLst>
                    <a:gs pos="0">
                      <a:schemeClr val="accent1"/>
                    </a:gs>
                    <a:gs pos="100000">
                      <a:schemeClr val="accent1"/>
                    </a:gs>
                  </a:gsLst>
                  <a:lin ang="5400000" scaled="0"/>
                  <a:tileRect/>
                </a:gradFill>
                <a:latin typeface="Segoe" pitchFamily="34" charset="0"/>
              </a:rPr>
              <a:t>Need to</a:t>
            </a:r>
            <a:r>
              <a:rPr lang="en-US" dirty="0">
                <a:gradFill flip="none" rotWithShape="1">
                  <a:gsLst>
                    <a:gs pos="0">
                      <a:schemeClr val="accent1"/>
                    </a:gs>
                    <a:gs pos="100000">
                      <a:schemeClr val="accent1"/>
                    </a:gs>
                  </a:gsLst>
                  <a:lin ang="5400000" scaled="0"/>
                  <a:tileRect/>
                </a:gradFill>
                <a:latin typeface="Segoe" pitchFamily="34" charset="0"/>
              </a:rPr>
              <a:t>…</a:t>
            </a:r>
          </a:p>
        </p:txBody>
      </p:sp>
    </p:spTree>
    <p:extLst>
      <p:ext uri="{BB962C8B-B14F-4D97-AF65-F5344CB8AC3E}">
        <p14:creationId xmlns:p14="http://schemas.microsoft.com/office/powerpoint/2010/main" val="2266685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10" presetClass="entr" presetSubtype="0" fill="hold" nodeType="withEffect">
                                  <p:stCondLst>
                                    <p:cond delay="500"/>
                                  </p:stCondLst>
                                  <p:childTnLst>
                                    <p:set>
                                      <p:cBhvr>
                                        <p:cTn id="9" dur="1" fill="hold">
                                          <p:stCondLst>
                                            <p:cond delay="0"/>
                                          </p:stCondLst>
                                        </p:cTn>
                                        <p:tgtEl>
                                          <p:spTgt spid="55344"/>
                                        </p:tgtEl>
                                        <p:attrNameLst>
                                          <p:attrName>style.visibility</p:attrName>
                                        </p:attrNameLst>
                                      </p:cBhvr>
                                      <p:to>
                                        <p:strVal val="visible"/>
                                      </p:to>
                                    </p:set>
                                    <p:animEffect transition="in" filter="fade">
                                      <p:cBhvr>
                                        <p:cTn id="10" dur="500"/>
                                        <p:tgtEl>
                                          <p:spTgt spid="55344"/>
                                        </p:tgtEl>
                                      </p:cBhvr>
                                    </p:animEffect>
                                  </p:childTnLst>
                                </p:cTn>
                              </p:par>
                              <p:par>
                                <p:cTn id="11" presetID="10" presetClass="entr" presetSubtype="0" fill="hold" nodeType="withEffect">
                                  <p:stCondLst>
                                    <p:cond delay="125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125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80"/>
                                        </p:tgtEl>
                                      </p:cBhvr>
                                    </p:animEffect>
                                    <p:set>
                                      <p:cBhvr>
                                        <p:cTn id="26" dur="1" fill="hold">
                                          <p:stCondLst>
                                            <p:cond delay="499"/>
                                          </p:stCondLst>
                                        </p:cTn>
                                        <p:tgtEl>
                                          <p:spTgt spid="80"/>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12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sfp\work\White_Whale\8-20318_KellyWagman\Working\SFP_Art\For Grid\Grid_tile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0825" y="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fp\work\White_Whale\8-20318_KellyWagman\Working\SFP_Art\For Grid\Grid_tile_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sfp\work\White_Whale\8-20318_KellyWagman\Working\SFP_Art\For Grid\Grid_tile_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fp\work\White_Whale\8-20318_KellyWagman\Working\SFP_Art\For Grid\Grid_tile_0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2825" y="45720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sfp\work\White_Whale\8-20318_KellyWagman\Working\SFP_Art\For Grid\Grid_tile_1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825" y="45720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sfp\work\White_Whale\8-20318_KellyWagman\Working\SFP_Art\For Grid\Grid_tile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0825" y="22860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sfp\work\White_Whale\8-20318_KellyWagman\Working\SFP_Art\For Grid\Grid_tile_1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4825" y="45720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sfp\work\White_Whale\8-20318_KellyWagman\Working\SFP_Art\For Grid\Grid_tile_0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sfp\work\White_Whale\8-20318_KellyWagman\Working\SFP_Art\For Grid\Grid_tile_1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2825" y="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sfp\work\White_Whale\8-20318_KellyWagman\Working\SFP_Art\For Grid\Grid_tile_0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3063834" y="2286000"/>
            <a:ext cx="6076991" cy="2286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8600" tIns="45718" rIns="182880" bIns="45718" numCol="1" rtlCol="0" anchor="ctr" anchorCtr="1" compatLnSpc="1">
            <a:prstTxWarp prst="textNoShape">
              <a:avLst/>
            </a:prstTxWarp>
          </a:bodyPr>
          <a:lstStyle/>
          <a:p>
            <a:pPr defTabSz="914099" fontAlgn="base">
              <a:spcBef>
                <a:spcPct val="0"/>
              </a:spcBef>
              <a:spcAft>
                <a:spcPct val="0"/>
              </a:spcAft>
              <a:tabLst>
                <a:tab pos="5424488" algn="l"/>
              </a:tabLst>
            </a:pPr>
            <a:r>
              <a:rPr lang="en-US" sz="2600" dirty="0">
                <a:gradFill>
                  <a:gsLst>
                    <a:gs pos="0">
                      <a:srgbClr val="FFFFFF"/>
                    </a:gs>
                    <a:gs pos="100000">
                      <a:srgbClr val="FFFFFF"/>
                    </a:gs>
                  </a:gsLst>
                  <a:lin ang="5400000" scaled="0"/>
                </a:gradFill>
              </a:rPr>
              <a:t>User-centric approach to </a:t>
            </a:r>
            <a:r>
              <a:rPr lang="en-US" sz="2600" dirty="0" smtClean="0">
                <a:gradFill>
                  <a:gsLst>
                    <a:gs pos="0">
                      <a:srgbClr val="FFFFFF"/>
                    </a:gs>
                    <a:gs pos="100000">
                      <a:srgbClr val="FFFFFF"/>
                    </a:gs>
                  </a:gsLst>
                  <a:lin ang="5400000" scaled="0"/>
                </a:gradFill>
              </a:rPr>
              <a:t>empowering people with secure, compliant access to computing resources – from anywhere, on the devices they choose.  </a:t>
            </a:r>
            <a:endParaRPr lang="en-US" sz="2600" dirty="0">
              <a:gradFill>
                <a:gsLst>
                  <a:gs pos="0">
                    <a:srgbClr val="FFFFFF"/>
                  </a:gs>
                  <a:gs pos="100000">
                    <a:srgbClr val="FFFFFF"/>
                  </a:gs>
                </a:gsLst>
                <a:lin ang="5400000" scaled="0"/>
              </a:gradFill>
            </a:endParaRPr>
          </a:p>
        </p:txBody>
      </p:sp>
      <p:cxnSp>
        <p:nvCxnSpPr>
          <p:cNvPr id="42" name="Straight Connector 41"/>
          <p:cNvCxnSpPr/>
          <p:nvPr/>
        </p:nvCxnSpPr>
        <p:spPr>
          <a:xfrm>
            <a:off x="3048000" y="0"/>
            <a:ext cx="0" cy="685800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140825" y="0"/>
            <a:ext cx="0" cy="685800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286000"/>
            <a:ext cx="12188825"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0" y="4572000"/>
            <a:ext cx="12188825"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61941" y="4572000"/>
            <a:ext cx="0" cy="228600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061941" y="0"/>
            <a:ext cx="0" cy="228600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41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2500"/>
                                        <p:tgtEl>
                                          <p:spTgt spid="31"/>
                                        </p:tgtEl>
                                      </p:cBhvr>
                                    </p:animEffect>
                                  </p:childTnLst>
                                </p:cTn>
                              </p:par>
                              <p:par>
                                <p:cTn id="12" presetID="22" presetClass="entr" presetSubtype="2"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right)">
                                      <p:cBhvr>
                                        <p:cTn id="14" dur="2500"/>
                                        <p:tgtEl>
                                          <p:spTgt spid="46"/>
                                        </p:tgtEl>
                                      </p:cBhvr>
                                    </p:animEffect>
                                  </p:childTnLst>
                                </p:cTn>
                              </p:par>
                              <p:par>
                                <p:cTn id="15" presetID="22" presetClass="entr" presetSubtype="4"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down)">
                                      <p:cBhvr>
                                        <p:cTn id="17" dur="2500"/>
                                        <p:tgtEl>
                                          <p:spTgt spid="42"/>
                                        </p:tgtEl>
                                      </p:cBhvr>
                                    </p:animEffect>
                                  </p:childTnLst>
                                </p:cTn>
                              </p:par>
                              <p:par>
                                <p:cTn id="18" presetID="22" presetClass="entr" presetSubtype="1"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up)">
                                      <p:cBhvr>
                                        <p:cTn id="20" dur="2500"/>
                                        <p:tgtEl>
                                          <p:spTgt spid="43"/>
                                        </p:tgtEl>
                                      </p:cBhvr>
                                    </p:animEffect>
                                  </p:childTnLst>
                                </p:cTn>
                              </p:par>
                              <p:par>
                                <p:cTn id="21" presetID="22" presetClass="entr" presetSubtype="1"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up)">
                                      <p:cBhvr>
                                        <p:cTn id="23" dur="1250"/>
                                        <p:tgtEl>
                                          <p:spTgt spid="49"/>
                                        </p:tgtEl>
                                      </p:cBhvr>
                                    </p:animEffect>
                                  </p:childTnLst>
                                </p:cTn>
                              </p:par>
                              <p:par>
                                <p:cTn id="24" presetID="22" presetClass="entr" presetSubtype="4" fill="hold" nodeType="withEffect">
                                  <p:stCondLst>
                                    <p:cond delay="125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1250"/>
                                        <p:tgtEl>
                                          <p:spTgt spid="33"/>
                                        </p:tgtEl>
                                      </p:cBhvr>
                                    </p:animEffect>
                                  </p:childTnLst>
                                </p:cTn>
                              </p:par>
                              <p:par>
                                <p:cTn id="27" presetID="10" presetClass="entr" presetSubtype="0" fill="hold" nodeType="withEffect">
                                  <p:stCondLst>
                                    <p:cond delay="500"/>
                                  </p:stCondLst>
                                  <p:childTnLst>
                                    <p:set>
                                      <p:cBhvr>
                                        <p:cTn id="28" dur="1" fill="hold">
                                          <p:stCondLst>
                                            <p:cond delay="0"/>
                                          </p:stCondLst>
                                        </p:cTn>
                                        <p:tgtEl>
                                          <p:spTgt spid="6156"/>
                                        </p:tgtEl>
                                        <p:attrNameLst>
                                          <p:attrName>style.visibility</p:attrName>
                                        </p:attrNameLst>
                                      </p:cBhvr>
                                      <p:to>
                                        <p:strVal val="visible"/>
                                      </p:to>
                                    </p:set>
                                    <p:animEffect transition="in" filter="fade">
                                      <p:cBhvr>
                                        <p:cTn id="29" dur="1000"/>
                                        <p:tgtEl>
                                          <p:spTgt spid="6156"/>
                                        </p:tgtEl>
                                      </p:cBhvr>
                                    </p:animEffect>
                                  </p:childTnLst>
                                </p:cTn>
                              </p:par>
                              <p:par>
                                <p:cTn id="30" presetID="10" presetClass="entr" presetSubtype="0" fill="hold" nodeType="withEffect">
                                  <p:stCondLst>
                                    <p:cond delay="700"/>
                                  </p:stCondLst>
                                  <p:childTnLst>
                                    <p:set>
                                      <p:cBhvr>
                                        <p:cTn id="31" dur="1" fill="hold">
                                          <p:stCondLst>
                                            <p:cond delay="0"/>
                                          </p:stCondLst>
                                        </p:cTn>
                                        <p:tgtEl>
                                          <p:spTgt spid="6149"/>
                                        </p:tgtEl>
                                        <p:attrNameLst>
                                          <p:attrName>style.visibility</p:attrName>
                                        </p:attrNameLst>
                                      </p:cBhvr>
                                      <p:to>
                                        <p:strVal val="visible"/>
                                      </p:to>
                                    </p:set>
                                    <p:animEffect transition="in" filter="fade">
                                      <p:cBhvr>
                                        <p:cTn id="32" dur="1000"/>
                                        <p:tgtEl>
                                          <p:spTgt spid="6149"/>
                                        </p:tgtEl>
                                      </p:cBhvr>
                                    </p:animEffect>
                                  </p:childTnLst>
                                </p:cTn>
                              </p:par>
                              <p:par>
                                <p:cTn id="33" presetID="10" presetClass="entr" presetSubtype="0" fill="hold" nodeType="withEffect">
                                  <p:stCondLst>
                                    <p:cond delay="900"/>
                                  </p:stCondLst>
                                  <p:childTnLst>
                                    <p:set>
                                      <p:cBhvr>
                                        <p:cTn id="34" dur="1" fill="hold">
                                          <p:stCondLst>
                                            <p:cond delay="0"/>
                                          </p:stCondLst>
                                        </p:cTn>
                                        <p:tgtEl>
                                          <p:spTgt spid="6151"/>
                                        </p:tgtEl>
                                        <p:attrNameLst>
                                          <p:attrName>style.visibility</p:attrName>
                                        </p:attrNameLst>
                                      </p:cBhvr>
                                      <p:to>
                                        <p:strVal val="visible"/>
                                      </p:to>
                                    </p:set>
                                    <p:animEffect transition="in" filter="fade">
                                      <p:cBhvr>
                                        <p:cTn id="35" dur="1000"/>
                                        <p:tgtEl>
                                          <p:spTgt spid="6151"/>
                                        </p:tgtEl>
                                      </p:cBhvr>
                                    </p:animEffect>
                                  </p:childTnLst>
                                </p:cTn>
                              </p:par>
                              <p:par>
                                <p:cTn id="36" presetID="10" presetClass="entr" presetSubtype="0" fill="hold" nodeType="withEffect">
                                  <p:stCondLst>
                                    <p:cond delay="1100"/>
                                  </p:stCondLst>
                                  <p:childTnLst>
                                    <p:set>
                                      <p:cBhvr>
                                        <p:cTn id="37" dur="1" fill="hold">
                                          <p:stCondLst>
                                            <p:cond delay="0"/>
                                          </p:stCondLst>
                                        </p:cTn>
                                        <p:tgtEl>
                                          <p:spTgt spid="6150"/>
                                        </p:tgtEl>
                                        <p:attrNameLst>
                                          <p:attrName>style.visibility</p:attrName>
                                        </p:attrNameLst>
                                      </p:cBhvr>
                                      <p:to>
                                        <p:strVal val="visible"/>
                                      </p:to>
                                    </p:set>
                                    <p:animEffect transition="in" filter="fade">
                                      <p:cBhvr>
                                        <p:cTn id="38" dur="1000"/>
                                        <p:tgtEl>
                                          <p:spTgt spid="6150"/>
                                        </p:tgtEl>
                                      </p:cBhvr>
                                    </p:animEffect>
                                  </p:childTnLst>
                                </p:cTn>
                              </p:par>
                              <p:par>
                                <p:cTn id="39" presetID="10" presetClass="entr" presetSubtype="0" fill="hold" nodeType="withEffect">
                                  <p:stCondLst>
                                    <p:cond delay="1300"/>
                                  </p:stCondLst>
                                  <p:childTnLst>
                                    <p:set>
                                      <p:cBhvr>
                                        <p:cTn id="40" dur="1" fill="hold">
                                          <p:stCondLst>
                                            <p:cond delay="0"/>
                                          </p:stCondLst>
                                        </p:cTn>
                                        <p:tgtEl>
                                          <p:spTgt spid="6147"/>
                                        </p:tgtEl>
                                        <p:attrNameLst>
                                          <p:attrName>style.visibility</p:attrName>
                                        </p:attrNameLst>
                                      </p:cBhvr>
                                      <p:to>
                                        <p:strVal val="visible"/>
                                      </p:to>
                                    </p:set>
                                    <p:animEffect transition="in" filter="fade">
                                      <p:cBhvr>
                                        <p:cTn id="41" dur="1000"/>
                                        <p:tgtEl>
                                          <p:spTgt spid="6147"/>
                                        </p:tgtEl>
                                      </p:cBhvr>
                                    </p:animEffect>
                                  </p:childTnLst>
                                </p:cTn>
                              </p:par>
                              <p:par>
                                <p:cTn id="42" presetID="10" presetClass="entr" presetSubtype="0" fill="hold" nodeType="withEffect">
                                  <p:stCondLst>
                                    <p:cond delay="1500"/>
                                  </p:stCondLst>
                                  <p:childTnLst>
                                    <p:set>
                                      <p:cBhvr>
                                        <p:cTn id="43" dur="1" fill="hold">
                                          <p:stCondLst>
                                            <p:cond delay="0"/>
                                          </p:stCondLst>
                                        </p:cTn>
                                        <p:tgtEl>
                                          <p:spTgt spid="6148"/>
                                        </p:tgtEl>
                                        <p:attrNameLst>
                                          <p:attrName>style.visibility</p:attrName>
                                        </p:attrNameLst>
                                      </p:cBhvr>
                                      <p:to>
                                        <p:strVal val="visible"/>
                                      </p:to>
                                    </p:set>
                                    <p:animEffect transition="in" filter="fade">
                                      <p:cBhvr>
                                        <p:cTn id="44" dur="1000"/>
                                        <p:tgtEl>
                                          <p:spTgt spid="6148"/>
                                        </p:tgtEl>
                                      </p:cBhvr>
                                    </p:animEffect>
                                  </p:childTnLst>
                                </p:cTn>
                              </p:par>
                              <p:par>
                                <p:cTn id="45" presetID="10" presetClass="entr" presetSubtype="0" fill="hold" nodeType="withEffect">
                                  <p:stCondLst>
                                    <p:cond delay="1700"/>
                                  </p:stCondLst>
                                  <p:childTnLst>
                                    <p:set>
                                      <p:cBhvr>
                                        <p:cTn id="46" dur="1" fill="hold">
                                          <p:stCondLst>
                                            <p:cond delay="0"/>
                                          </p:stCondLst>
                                        </p:cTn>
                                        <p:tgtEl>
                                          <p:spTgt spid="6153"/>
                                        </p:tgtEl>
                                        <p:attrNameLst>
                                          <p:attrName>style.visibility</p:attrName>
                                        </p:attrNameLst>
                                      </p:cBhvr>
                                      <p:to>
                                        <p:strVal val="visible"/>
                                      </p:to>
                                    </p:set>
                                    <p:animEffect transition="in" filter="fade">
                                      <p:cBhvr>
                                        <p:cTn id="47" dur="1000"/>
                                        <p:tgtEl>
                                          <p:spTgt spid="6153"/>
                                        </p:tgtEl>
                                      </p:cBhvr>
                                    </p:animEffect>
                                  </p:childTnLst>
                                </p:cTn>
                              </p:par>
                              <p:par>
                                <p:cTn id="48" presetID="10" presetClass="entr" presetSubtype="0" fill="hold" nodeType="withEffect">
                                  <p:stCondLst>
                                    <p:cond delay="1900"/>
                                  </p:stCondLst>
                                  <p:childTnLst>
                                    <p:set>
                                      <p:cBhvr>
                                        <p:cTn id="49" dur="1" fill="hold">
                                          <p:stCondLst>
                                            <p:cond delay="0"/>
                                          </p:stCondLst>
                                        </p:cTn>
                                        <p:tgtEl>
                                          <p:spTgt spid="6152"/>
                                        </p:tgtEl>
                                        <p:attrNameLst>
                                          <p:attrName>style.visibility</p:attrName>
                                        </p:attrNameLst>
                                      </p:cBhvr>
                                      <p:to>
                                        <p:strVal val="visible"/>
                                      </p:to>
                                    </p:set>
                                    <p:animEffect transition="in" filter="fade">
                                      <p:cBhvr>
                                        <p:cTn id="50" dur="1000"/>
                                        <p:tgtEl>
                                          <p:spTgt spid="6152"/>
                                        </p:tgtEl>
                                      </p:cBhvr>
                                    </p:animEffect>
                                  </p:childTnLst>
                                </p:cTn>
                              </p:par>
                              <p:par>
                                <p:cTn id="51" presetID="10" presetClass="entr" presetSubtype="0" fill="hold" nodeType="withEffect">
                                  <p:stCondLst>
                                    <p:cond delay="2100"/>
                                  </p:stCondLst>
                                  <p:childTnLst>
                                    <p:set>
                                      <p:cBhvr>
                                        <p:cTn id="52" dur="1" fill="hold">
                                          <p:stCondLst>
                                            <p:cond delay="0"/>
                                          </p:stCondLst>
                                        </p:cTn>
                                        <p:tgtEl>
                                          <p:spTgt spid="6154"/>
                                        </p:tgtEl>
                                        <p:attrNameLst>
                                          <p:attrName>style.visibility</p:attrName>
                                        </p:attrNameLst>
                                      </p:cBhvr>
                                      <p:to>
                                        <p:strVal val="visible"/>
                                      </p:to>
                                    </p:set>
                                    <p:animEffect transition="in" filter="fade">
                                      <p:cBhvr>
                                        <p:cTn id="53" dur="1000"/>
                                        <p:tgtEl>
                                          <p:spTgt spid="6154"/>
                                        </p:tgtEl>
                                      </p:cBhvr>
                                    </p:animEffect>
                                  </p:childTnLst>
                                </p:cTn>
                              </p:par>
                              <p:par>
                                <p:cTn id="54" presetID="10" presetClass="entr" presetSubtype="0" fill="hold" nodeType="withEffect">
                                  <p:stCondLst>
                                    <p:cond delay="2300"/>
                                  </p:stCondLst>
                                  <p:childTnLst>
                                    <p:set>
                                      <p:cBhvr>
                                        <p:cTn id="55" dur="1" fill="hold">
                                          <p:stCondLst>
                                            <p:cond delay="0"/>
                                          </p:stCondLst>
                                        </p:cTn>
                                        <p:tgtEl>
                                          <p:spTgt spid="6155"/>
                                        </p:tgtEl>
                                        <p:attrNameLst>
                                          <p:attrName>style.visibility</p:attrName>
                                        </p:attrNameLst>
                                      </p:cBhvr>
                                      <p:to>
                                        <p:strVal val="visible"/>
                                      </p:to>
                                    </p:set>
                                    <p:animEffect transition="in" filter="fade">
                                      <p:cBhvr>
                                        <p:cTn id="56" dur="1000"/>
                                        <p:tgtEl>
                                          <p:spTgt spid="6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7-20683_TechEd Europe Keynote Template 16x9">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Light">
      <a:majorFont>
        <a:latin typeface="Segoe Light"/>
        <a:ea typeface=""/>
        <a:cs typeface=""/>
      </a:majorFont>
      <a:minorFont>
        <a:latin typeface="Segoe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14793</TotalTime>
  <Words>2202</Words>
  <Application>Microsoft Office PowerPoint</Application>
  <PresentationFormat>Custom</PresentationFormat>
  <Paragraphs>184</Paragraphs>
  <Slides>15</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Wingdings</vt:lpstr>
      <vt:lpstr>Segoe UI</vt:lpstr>
      <vt:lpstr>Segoe Light</vt:lpstr>
      <vt:lpstr>Consolas</vt:lpstr>
      <vt:lpstr>Calibri</vt:lpstr>
      <vt:lpstr>Segoe</vt:lpstr>
      <vt:lpstr>Segoe Print</vt:lpstr>
      <vt:lpstr>7-20683_TechEd Europe Keynote Template 16x9</vt:lpstr>
      <vt:lpstr>White with Consolas font for code slides</vt:lpstr>
      <vt:lpstr>The Future of Client Management</vt:lpstr>
      <vt:lpstr>Windows 7 Delivers Lower TCO</vt:lpstr>
      <vt:lpstr>PowerPoint Presentation</vt:lpstr>
      <vt:lpstr>Protect and Manage Against Threats One infrastructure for desktop management and protection</vt:lpstr>
      <vt:lpstr>Converging Security and Management </vt:lpstr>
      <vt:lpstr>The Changing Face of Client Management </vt:lpstr>
      <vt:lpstr>Fundamental IT Transformation Driven by Mobility and Consumerization</vt:lpstr>
      <vt:lpstr>But I Still Need to…</vt:lpstr>
      <vt:lpstr>PowerPoint Presentation</vt:lpstr>
      <vt:lpstr>Route to User-Centricity A comprehensive client strategy is required</vt:lpstr>
      <vt:lpstr> User-Centric Management</vt:lpstr>
      <vt:lpstr>System Center Service Manager </vt:lpstr>
      <vt:lpstr>PowerPoint Presentation</vt:lpstr>
      <vt:lpstr>Microsoft Client Manageability Roadmap</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Keynote Presentation</dc:title>
  <dc:subject>TechEd Europe 2010</dc:subject>
  <dc:creator>Garth Fort</dc:creator>
  <dc:description>Template: Andrew Larson; Silver Fox Productions, Inc
Formatting: David Griffith, Silver Fox Productions, Inc.
Event Date: November 8-12, 2010
Event Location: Berlin, Germany
Audience Type: External</dc:description>
  <cp:lastModifiedBy>Gregory C. Jensen</cp:lastModifiedBy>
  <cp:revision>306</cp:revision>
  <cp:lastPrinted>2010-10-28T20:00:40Z</cp:lastPrinted>
  <dcterms:created xsi:type="dcterms:W3CDTF">2010-09-28T19:02:47Z</dcterms:created>
  <dcterms:modified xsi:type="dcterms:W3CDTF">2010-11-05T08:12:30Z</dcterms:modified>
</cp:coreProperties>
</file>